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lemon, a bottle of vinegar and a packet of indigestion tablets. Ask: what could these three things have in common? Accept guesses, then tell students that two are acids and one is a base, and by the end of the lesson they will be able to say which is which and why the tablets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there is a short practical in the middle of the lesson, so eye protection will be needed. Ask what they already know about the word 'acid'; many will associate it only with danger, which this lesson will broaden.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Edible acids taste sour, but in the laboratory you must never taste anything to test it. Ask students to sort a list of kitchen and bathroom items into 'probably acid' and 'probably alkali'; keep the list to test later with indicator.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symmetry: acids and alkalis are opposites that cancel each other out. A common misconception is that only acids are dangerous; concentrated alkalis such as oven cleaner and drain cleaner can cause serious burns, especially to the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big circle labelled 'bases' with a smaller circle inside labelled 'alkalis'. Ask students where magnesium hydroxide in an antacid suspension would go: it is a base that is only slightly soluble, which is why it is sold as a cloudy 'milk'.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a lower pH means more acidic; students often assume a bigger number means a stronger acid. Values below 0 and above 14 are possible for very concentrated solutions, but 0 to 14 covers almost everything met at school. Neutral is exactly pH 7 at 25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pH 3 is 10 times more acidic than pH 4, and 100 times more acidic than pH 5. This is why a small change in pH can matter a lot, for example in a fish tank or in the blood. Ask: how many times more acidic is pH 2 than pH 5? Answer: 10 × 10 × 10 = 1,000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poster to place everyday substances on the scale: gastric juice about 1.5, lemon juice about 2, coffee about 5, clean rain about 5.6, pure water 7, seawater about 8, milk of magnesia about 10.5, household ammonia about 12. Ask students to predict where their sorted kitchen items will go before they test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 indicator is a mixture of several indicators, which is why it shows a whole rainbow of colours instead of just two. Coloured liquids such as cola can hide the indicator colour, which is one reason a pH meter is useful. Universal indicator solution is flammable, so keep it away from Bunsen flames.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confusion: students expect a positive litmus test always to involve a colour change. Teach the phrases 'turns red', 'stays red', 'turns blue' and 'stays blue'. An acid turns blue litmus red but leaves red litmus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each line on the board, then give a second pair to try: seawater (about pH 8) and household ammonia (about pH 12). Ammonia is about 10,000 times more alkaline. Remind students that these values are approximate; real samples vary.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chemistry, 'salt' means a whole family of compounds, not just table salt. Ask students to predict what happens to the colour of universal indicator as alkali is added drop by drop to an acid: red, orange, yellow, then green at neutral, then blue and purple if too much alkali is added.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three more to name: potassium hydroxide with nitric acid (potassium nitrate), sodium hydroxide with sulfuric acid (sodium sulfate), calcium hydroxide with hydrochloric acid (calcium chloride). Older students can write the balanced symbol equation, for example HCl + NaOH → NaCl + H₂O.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hazard symbols on the bottles you will use. Explain that 'dilute' and 'concentrated' describe how much acid is dissolved, while 'strong' and 'weak' describe how fully the acid releases hydrogen ions; older students meet this difference at GCSE and IGCSE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pH 13. Purple means strongly alkaline. Students who chose A have mixed up the two ends of the scale; ask them which colour a strong acid gives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lemon, vinegar and indigestion tablets and ask students to explain how the tablets work, using the word neutralisation. Then move to the five-question quiz. Homework idea: research one use of neutralisation in farming, medicine or industry and explain it in three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Acids, Bases and the pH Scale</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Chemistry · Measuring how acidic or alkaline a solution is</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acids and alkalis with everyday examples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Tell a base apart from an alkali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the pH scale and indicators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the tenfold steps of the pH scale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neutralisation and name the salt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Acids and alkalis are everywhere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Lemon and lime juice contain citric acid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Vinegar contains ethanoic (acetic) acid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Your stomach makes hydrochloric acid to help digest food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Many household cleaners are alkaline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Indigestion tablets contain bases that cancel out stomach acid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Acids and alkalis compared</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Acids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pH less than 7</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Turn blue litmus paper red</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Edible ones taste sour (never taste in the lab)</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React with many metals to give hydrogen gas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Concentrated acids are corrosive</a:t>
            </a:r>
            <a:endParaRPr lang="en-US" sz="22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Alkalis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pH more than 7</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Turn red litmus paper blue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Are bases that dissolve in water</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Neutralise acids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Concentrated alkalis are corrosive too</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Base or alkali?</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base is any substance that reacts with an acid to make a salt and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An alkali is a base that dissolves in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 every alkali is a base, but not every base is an alkali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Sodium hydroxide is a base and an alkali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Copper oxide is a base but does not dissolve, so it is not an alkali</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pH scale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number scale, usually shown from 0 to 14</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pH 7 is neutral, like pure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Below 7 is acidic: the lower the number, the more acidic</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Above 7 is alkaline: the higher the number, the more alkaline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pH measures the concentration of hydrogen ions in a solution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Each step on the pH scale is ten times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×10</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A solution at pH 3 has ten times the hydrogen ion concentration of one at pH 4</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Everyday substances on the pH scale</a:t>
            </a:r>
            <a:endParaRPr lang="en-US" sz="3400" dirty="0"/>
          </a:p>
        </p:txBody>
      </p:sp>
      <p:sp>
        <p:nvSpPr>
          <p:cNvPr id="4" name="Text 1"/>
          <p:cNvSpPr/>
          <p:nvPr/>
        </p:nvSpPr>
        <p:spPr>
          <a:xfrm>
            <a:off x="731520" y="1325880"/>
            <a:ext cx="10698480" cy="457200"/>
          </a:xfrm>
          <a:prstGeom prst="rect">
            <a:avLst/>
          </a:prstGeom>
          <a:noFill/>
          <a:ln/>
        </p:spPr>
        <p:txBody>
          <a:bodyPr wrap="square" rtlCol="0" anchor="ctr">
            <a:normAutofit/>
          </a:bodyPr>
          <a:lstStyle/>
          <a:p>
            <a:pPr indent="0" marL="0">
              <a:buNone/>
            </a:pPr>
            <a:r>
              <a:rPr lang="en-US" sz="1500" dirty="0">
                <a:solidFill>
                  <a:srgbClr val="454B66"/>
                </a:solidFill>
                <a:latin typeface="Arial" pitchFamily="34" charset="0"/>
                <a:ea typeface="Arial" pitchFamily="34" charset="-122"/>
                <a:cs typeface="Arial" pitchFamily="34" charset="-120"/>
              </a:rPr>
              <a:t>From strong acid at pH 0 to strong alkali at pH 14, with pure water neutral at pH 7.</a:t>
            </a:r>
            <a:endParaRPr lang="en-US" sz="1500" dirty="0"/>
          </a:p>
        </p:txBody>
      </p:sp>
      <p:pic>
        <p:nvPicPr>
          <p:cNvPr id="5" name="Image 0" descr="preencoded.png">    </p:cNvPr>
          <p:cNvPicPr>
            <a:picLocks noChangeAspect="1"/>
          </p:cNvPicPr>
          <p:nvPr/>
        </p:nvPicPr>
        <p:blipFill>
          <a:blip r:embed="rId1"/>
          <a:stretch>
            <a:fillRect/>
          </a:stretch>
        </p:blipFill>
        <p:spPr>
          <a:xfrm>
            <a:off x="1799264" y="1828800"/>
            <a:ext cx="3122312" cy="4434840"/>
          </a:xfrm>
          <a:prstGeom prst="rect">
            <a:avLst/>
          </a:prstGeom>
        </p:spPr>
      </p:pic>
      <p:pic>
        <p:nvPicPr>
          <p:cNvPr id="6" name="Image 1" descr="preencoded.png">    </p:cNvPr>
          <p:cNvPicPr>
            <a:picLocks noChangeAspect="1"/>
          </p:cNvPicPr>
          <p:nvPr/>
        </p:nvPicPr>
        <p:blipFill>
          <a:blip r:embed="rId2"/>
          <a:stretch>
            <a:fillRect/>
          </a:stretch>
        </p:blipFill>
        <p:spPr>
          <a:xfrm>
            <a:off x="6999133" y="1828800"/>
            <a:ext cx="3603933" cy="443484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Indicators show acid or alkali</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An indicator changes colour depending on pH</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Litmus: red in acid, blue in alkali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Universal indicator: red (strong acid), green (neutral), purple (strong alkali)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Red cabbage juice is a natural indicator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pH meter gives a more precise number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Litmus or universal indicator?</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Litmus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Only two colours: red or blue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Tells you acid or alkali</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Does not tell you how acidic</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Neutral: neither paper changes colour</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Universal indicator</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 range of colours across the pH scale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Gives an approximate pH number</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Shows strongly or weakly acidic or alkaline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Compare the colour with a chart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Worked example: comparing two solutions</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Lemon juice: about pH 2. Coffee: about pH 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Difference: 5 − 2 = 3 steps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Each step is ×10, so 10 × 10 × 10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Lemon juice is about 1,000 times more acidic</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Coffee is still acidic, just much less so</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Neutralisation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Acid + base → salt +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Hydrogen ions from the acid react with hydroxide ions: H⁺ + OH⁻ → H₂O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pH moves towards 7</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Universal indicator changes towards green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Too much alkali makes the mixture alkaline again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Naming the salt</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Hydrochloric acid + sodium hydroxide → sodium chloride + water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First part of the name comes from the base (sodium)</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Second part comes from the acid (chloride)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Hydrochloric gives chlorides; sulfuric gives sulfates; nitric gives nitrates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Antacid: magnesium hydroxide + hydrochloric acid → magnesium chloride + water</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Working safely with acids and alkalis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Wear eye protection throughout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dilute solutions in small volumes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Never taste or smell chemicals to identify them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Rinse spills on skin with plenty of cold water and tell the teacher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Alkalis are especially harmful to eyes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A solution turns universal indicator purple. What is its approximate pH?</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pH 1</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pH 7</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pH 5</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pH 13</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Acids have pH below 7; alkalis have pH above 7; pH 7 is neutral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An alkali is a base that dissolves in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pH step is a tenfold change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Litmus shows acid or alkali; universal indicator shows the approximate pH</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Acid + base → salt + water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Acids, Bases and the pH Scale Lesson Slides</dc:title>
  <dc:subject>A ready-to-teach chemistry lesson for ages 12–15 on acids, bases and alkalis: the pH scale, litmus and universal indicator, everyday examples, neutralisation and how to name salts, with a safe indicator practical.</dc:subject>
  <dc:creator>LearnBySlides</dc:creator>
  <cp:lastModifiedBy>LearnBySlides</cp:lastModifiedBy>
  <cp:revision>1</cp:revision>
  <dcterms:created xsi:type="dcterms:W3CDTF">2026-10-01T10:00:55Z</dcterms:created>
  <dcterms:modified xsi:type="dcterms:W3CDTF">2026-10-01T10:00:55Z</dcterms:modified>
</cp:coreProperties>
</file>