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a quick question: what changes when milk turns sour, or when an iron gate rusts? Collect answers and point out that in both cases a new substance forms. Tell the class that today they will learn to describe such changes in the short, exact language of chemistry.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objectives aloud and ask students which one sounds hardest. Promise that balancing, usually the scariest, will be done step by step with a familiar example.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Contrast with a physical change such as ice melting, where no new substance forms. Ask: is dissolving sugar in water a chemical reaction? It is not, because the sugar can be recovered by evaporating the water.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Burn a small magnesium ribbon only as a teacher demonstration with tongs and eye protection: it gives a dazzling white flame and leaves white magnesium oxide. Warn students never to look straight at the flame. A sign such as a colour change hints at a reaction but does not prove one on its 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that the formula version is shorter and tells us exactly which atoms are involved. Ask a student to count the oxygen atoms on each side of Mg + O₂ → MgO; they will find two on the left and one on the right, which sets up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Balanced form: 2Mg + O₂ → 2MgO. Explain that changing O₂ to O or MgO to MgO₂ would describe different substances, which is why only coefficients may change. A common mistake is to write the coefficient as a subscript.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Natural gas, used for cooking and heating in millions of homes, is mostly methane, so this reaction happens in every gas flame. Work through each step on the board and recount every element at the end. Ask students to balance H₂ + O₂ → H₂O on their own before moving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State symbols are often optional unless a question asks for them, but they make an equation much clearer. Ask: in the zinc example, which product would you see as bubbles? The answer is hydrogen gas.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out that one reaction is roughly the reverse pattern of the other: many things combine into one, or one thing splits into many. Adding quicklime to water must be done carefully because the mixture gets very hot. Ask students to classify 2Mg + O₂ → 2MgO; it is a combination reaction.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electrolysis of water, the volume of hydrogen collected is twice that of oxygen, which matches the 2 : 1 ratio in the equation. The action of light on silver salts was the basis of black-and-white photography. Heating ferrous sulphate gives off gases with a sharp smell, so it should be done only under supervision.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Iron is more reactive than copper, so it displaces copper from copper sulphate solution. A reaction that produces an insoluble solid is also called a precipitation reaction. Ask: would copper displace iron from iron sulphate? No, because copper is less reactive.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Respiration is exothermic: glucose reacts with oxygen and releases the energy our body uses. Most decomposition reactions are endothermic because energy is needed to break the reactant apart. Ask students which type a burning candle 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Heating copper powder in air forms black copper oxide, 2Cu + O₂ → 2CuO, which is oxidation. Passing hydrogen over hot copper oxide turns it back to brown copper. A common misconception is that oxidation always needs oxygen gas; losing hydrogen also counts.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Corrosion is the slow damage of a metal by air, moisture or chemicals around it; rusting of iron is the most costly example. Rancidity is the oxidation of fats and oils in food. Ask students how their families prevent these: painting and oiling gates, storing food in airtight containers, and adding antioxidants.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hydrogen, because it gains oxygen to become water. Copper oxide loses oxygen, so it is reduced. Let students vote before revealing the answer, then ask them to explain their choice.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each student to write one balanced equation and label its reaction type as an exit ticket. Then move to the five-question quiz. Homework: find two examples of corrosion or rancidity at home and suggest how to prevent each.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BS">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8016" cy="6858000"/>
          </a:xfrm>
          <a:prstGeom prst="rect">
            <a:avLst/>
          </a:prstGeom>
          <a:solidFill>
            <a:srgbClr val="3949AB"/>
          </a:solidFill>
          <a:ln/>
        </p:spPr>
      </p:sp>
      <p:sp>
        <p:nvSpPr>
          <p:cNvPr id="3" name="Text 1"/>
          <p:cNvSpPr/>
          <p:nvPr/>
        </p:nvSpPr>
        <p:spPr>
          <a:xfrm>
            <a:off x="731520" y="6355080"/>
            <a:ext cx="5486400" cy="320040"/>
          </a:xfrm>
          <a:prstGeom prst="rect">
            <a:avLst/>
          </a:prstGeom>
          <a:noFill/>
          <a:ln/>
        </p:spPr>
        <p:txBody>
          <a:bodyPr wrap="square" rtlCol="0" anchor="ctr"/>
          <a:lstStyle/>
          <a:p>
            <a:pPr indent="0" marL="0">
              <a:buNone/>
            </a:pPr>
            <a:r>
              <a:rPr lang="en-US" sz="1100" dirty="0">
                <a:solidFill>
                  <a:srgbClr val="454B66"/>
                </a:solidFill>
                <a:latin typeface="Arial" pitchFamily="34" charset="0"/>
                <a:ea typeface="Arial" pitchFamily="34" charset="-122"/>
                <a:cs typeface="Arial" pitchFamily="34" charset="-120"/>
              </a:rPr>
              <a:t>learnbyslides.com · CC BY-NC 4.0</a:t>
            </a:r>
            <a:endParaRPr lang="en-US" sz="1100" dirty="0"/>
          </a:p>
        </p:txBody>
      </p:sp>
      <p:sp>
        <p:nvSpPr>
          <p:cNvPr id="4" name="Text 2"/>
          <p:cNvSpPr/>
          <p:nvPr>
            <p:ph type="title" hasCustomPrompt="1"/>
          </p:nvPr>
        </p:nvSpPr>
        <p:spPr>
          <a:xfrm>
            <a:off x="731520" y="502920"/>
            <a:ext cx="10698480" cy="914400"/>
          </a:xfrm>
          <a:prstGeom prst="rect">
            <a:avLst/>
          </a:prstGeom>
          <a:noFill/>
          <a:ln/>
        </p:spPr>
        <p:txBody>
          <a:bodyPr wrap="square" rtlCol="0"/>
          <a:lstStyle>
            <a:lvl1pPr indent="0" marL="0">
              <a:buNone/>
              <a:defRPr lang="en-US" sz="3400" b="1" dirty="0">
                <a:solidFill>
                  <a:srgbClr val="161A33"/>
                </a:solidFill>
                <a:latin typeface="Arial" pitchFamily="34" charset="0"/>
                <a:ea typeface="Arial" pitchFamily="34" charset="-122"/>
                <a:cs typeface="Arial" pitchFamily="34" charset="-120"/>
              </a:defRPr>
            </a:lvl1pPr>
          </a:lstStyle>
          <a:p>
            <a:pPr indent="0" marL="0">
              <a:buNone/>
            </a:pPr>
            <a:endParaRPr lang="en-US" sz="34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BS-TINT">
    <p:bg>
      <p:bgPr>
        <a:solidFill>
          <a:srgbClr val="F3F4FB"/>
        </a:solidFill>
      </p:bgPr>
    </p:bg>
    <p:spTree>
      <p:nvGrpSpPr>
        <p:cNvPr id="1" name=""/>
        <p:cNvGrpSpPr/>
        <p:nvPr/>
      </p:nvGrpSpPr>
      <p:grpSpPr>
        <a:xfrm>
          <a:off x="0" y="0"/>
          <a:ext cx="0" cy="0"/>
          <a:chOff x="0" y="0"/>
          <a:chExt cx="0" cy="0"/>
        </a:xfrm>
      </p:grpSpPr>
      <p:sp>
        <p:nvSpPr>
          <p:cNvPr id="2" name="Shape 0"/>
          <p:cNvSpPr/>
          <p:nvPr/>
        </p:nvSpPr>
        <p:spPr>
          <a:xfrm>
            <a:off x="0" y="0"/>
            <a:ext cx="128016" cy="6858000"/>
          </a:xfrm>
          <a:prstGeom prst="rect">
            <a:avLst/>
          </a:prstGeom>
          <a:solidFill>
            <a:srgbClr val="3949AB"/>
          </a:solidFill>
          <a:ln/>
        </p:spPr>
      </p:sp>
      <p:sp>
        <p:nvSpPr>
          <p:cNvPr id="3" name="Text 1"/>
          <p:cNvSpPr/>
          <p:nvPr/>
        </p:nvSpPr>
        <p:spPr>
          <a:xfrm>
            <a:off x="731520" y="6355080"/>
            <a:ext cx="5486400" cy="320040"/>
          </a:xfrm>
          <a:prstGeom prst="rect">
            <a:avLst/>
          </a:prstGeom>
          <a:noFill/>
          <a:ln/>
        </p:spPr>
        <p:txBody>
          <a:bodyPr wrap="square" rtlCol="0" anchor="ctr"/>
          <a:lstStyle/>
          <a:p>
            <a:pPr indent="0" marL="0">
              <a:buNone/>
            </a:pPr>
            <a:r>
              <a:rPr lang="en-US" sz="1100" dirty="0">
                <a:solidFill>
                  <a:srgbClr val="454B66"/>
                </a:solidFill>
                <a:latin typeface="Arial" pitchFamily="34" charset="0"/>
                <a:ea typeface="Arial" pitchFamily="34" charset="-122"/>
                <a:cs typeface="Arial" pitchFamily="34" charset="-120"/>
              </a:rPr>
              <a:t>learnbyslides.com · CC BY-NC 4.0</a:t>
            </a:r>
            <a:endParaRPr lang="en-US" sz="1100" dirty="0"/>
          </a:p>
        </p:txBody>
      </p:sp>
      <p:sp>
        <p:nvSpPr>
          <p:cNvPr id="4" name="Text 2"/>
          <p:cNvSpPr/>
          <p:nvPr>
            <p:ph type="title" hasCustomPrompt="1"/>
          </p:nvPr>
        </p:nvSpPr>
        <p:spPr>
          <a:xfrm>
            <a:off x="731520" y="502920"/>
            <a:ext cx="10698480" cy="914400"/>
          </a:xfrm>
          <a:prstGeom prst="rect">
            <a:avLst/>
          </a:prstGeom>
          <a:noFill/>
          <a:ln/>
        </p:spPr>
        <p:txBody>
          <a:bodyPr wrap="square" rtlCol="0"/>
          <a:lstStyle>
            <a:lvl1pPr indent="0" marL="0">
              <a:buNone/>
              <a:defRPr lang="en-US" sz="3400" b="1" dirty="0">
                <a:solidFill>
                  <a:srgbClr val="161A33"/>
                </a:solidFill>
                <a:latin typeface="Arial" pitchFamily="34" charset="0"/>
                <a:ea typeface="Arial" pitchFamily="34" charset="-122"/>
                <a:cs typeface="Arial" pitchFamily="34" charset="-120"/>
              </a:defRPr>
            </a:lvl1pPr>
          </a:lstStyle>
          <a:p>
            <a:pPr indent="0" marL="0">
              <a:buNone/>
            </a:pPr>
            <a:endParaRPr lang="en-US" sz="34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BS-EXAMPLE">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8016" cy="6858000"/>
          </a:xfrm>
          <a:prstGeom prst="rect">
            <a:avLst/>
          </a:prstGeom>
          <a:solidFill>
            <a:srgbClr val="3949AB"/>
          </a:solidFill>
          <a:ln/>
        </p:spPr>
      </p:sp>
      <p:sp>
        <p:nvSpPr>
          <p:cNvPr id="3" name="Shape 1"/>
          <p:cNvSpPr/>
          <p:nvPr/>
        </p:nvSpPr>
        <p:spPr>
          <a:xfrm>
            <a:off x="731520" y="411480"/>
            <a:ext cx="2011680" cy="457200"/>
          </a:xfrm>
          <a:prstGeom prst="rect">
            <a:avLst/>
          </a:prstGeom>
          <a:solidFill>
            <a:srgbClr val="FF7A59"/>
          </a:solidFill>
          <a:ln/>
        </p:spPr>
      </p:sp>
      <p:sp>
        <p:nvSpPr>
          <p:cNvPr id="4" name="Text 2"/>
          <p:cNvSpPr/>
          <p:nvPr/>
        </p:nvSpPr>
        <p:spPr>
          <a:xfrm>
            <a:off x="731520" y="411480"/>
            <a:ext cx="2011680" cy="457200"/>
          </a:xfrm>
          <a:prstGeom prst="rect">
            <a:avLst/>
          </a:prstGeom>
          <a:noFill/>
          <a:ln/>
        </p:spPr>
        <p:txBody>
          <a:bodyPr wrap="square" rtlCol="0" anchor="ctr"/>
          <a:lstStyle/>
          <a:p>
            <a:pPr algn="ctr" indent="0" marL="0">
              <a:buNone/>
            </a:pPr>
            <a:r>
              <a:rPr lang="en-US" sz="1600" b="1" dirty="0">
                <a:solidFill>
                  <a:srgbClr val="3A1206"/>
                </a:solidFill>
                <a:latin typeface="Arial" pitchFamily="34" charset="0"/>
                <a:ea typeface="Arial" pitchFamily="34" charset="-122"/>
                <a:cs typeface="Arial" pitchFamily="34" charset="-120"/>
              </a:rPr>
              <a:t>EXAMPLE</a:t>
            </a:r>
            <a:endParaRPr lang="en-US" sz="1600" dirty="0"/>
          </a:p>
        </p:txBody>
      </p:sp>
      <p:sp>
        <p:nvSpPr>
          <p:cNvPr id="5" name="Text 3"/>
          <p:cNvSpPr/>
          <p:nvPr/>
        </p:nvSpPr>
        <p:spPr>
          <a:xfrm>
            <a:off x="731520" y="6355080"/>
            <a:ext cx="5486400" cy="320040"/>
          </a:xfrm>
          <a:prstGeom prst="rect">
            <a:avLst/>
          </a:prstGeom>
          <a:noFill/>
          <a:ln/>
        </p:spPr>
        <p:txBody>
          <a:bodyPr wrap="square" rtlCol="0" anchor="ctr"/>
          <a:lstStyle/>
          <a:p>
            <a:pPr indent="0" marL="0">
              <a:buNone/>
            </a:pPr>
            <a:r>
              <a:rPr lang="en-US" sz="1100" dirty="0">
                <a:solidFill>
                  <a:srgbClr val="454B66"/>
                </a:solidFill>
                <a:latin typeface="Arial" pitchFamily="34" charset="0"/>
                <a:ea typeface="Arial" pitchFamily="34" charset="-122"/>
                <a:cs typeface="Arial" pitchFamily="34" charset="-120"/>
              </a:rPr>
              <a:t>learnbyslides.com · CC BY-NC 4.0</a:t>
            </a:r>
            <a:endParaRPr lang="en-US" sz="1100" dirty="0"/>
          </a:p>
        </p:txBody>
      </p:sp>
      <p:sp>
        <p:nvSpPr>
          <p:cNvPr id="6" name="Text 4"/>
          <p:cNvSpPr/>
          <p:nvPr>
            <p:ph type="title" hasCustomPrompt="1"/>
          </p:nvPr>
        </p:nvSpPr>
        <p:spPr>
          <a:xfrm>
            <a:off x="731520" y="960120"/>
            <a:ext cx="10698480" cy="914400"/>
          </a:xfrm>
          <a:prstGeom prst="rect">
            <a:avLst/>
          </a:prstGeom>
          <a:noFill/>
          <a:ln/>
        </p:spPr>
        <p:txBody>
          <a:bodyPr wrap="square" rtlCol="0"/>
          <a:lstStyle>
            <a:lvl1pPr indent="0" marL="0">
              <a:buNone/>
              <a:defRPr lang="en-US" sz="3400" b="1" dirty="0">
                <a:solidFill>
                  <a:srgbClr val="161A33"/>
                </a:solidFill>
                <a:latin typeface="Arial" pitchFamily="34" charset="0"/>
                <a:ea typeface="Arial" pitchFamily="34" charset="-122"/>
                <a:cs typeface="Arial" pitchFamily="34" charset="-120"/>
              </a:defRPr>
            </a:lvl1pPr>
          </a:lstStyle>
          <a:p>
            <a:pPr indent="0" marL="0">
              <a:buNone/>
            </a:pPr>
            <a:endParaRPr lang="en-US" sz="34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BS-QUIZ">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8016" cy="6858000"/>
          </a:xfrm>
          <a:prstGeom prst="rect">
            <a:avLst/>
          </a:prstGeom>
          <a:solidFill>
            <a:srgbClr val="3949AB"/>
          </a:solidFill>
          <a:ln/>
        </p:spPr>
      </p:sp>
      <p:sp>
        <p:nvSpPr>
          <p:cNvPr id="3" name="Shape 1"/>
          <p:cNvSpPr/>
          <p:nvPr/>
        </p:nvSpPr>
        <p:spPr>
          <a:xfrm>
            <a:off x="731520" y="502920"/>
            <a:ext cx="3657600" cy="548640"/>
          </a:xfrm>
          <a:prstGeom prst="rect">
            <a:avLst/>
          </a:prstGeom>
          <a:solidFill>
            <a:srgbClr val="FF7A59"/>
          </a:solidFill>
          <a:ln/>
        </p:spPr>
      </p:sp>
      <p:sp>
        <p:nvSpPr>
          <p:cNvPr id="4" name="Text 2"/>
          <p:cNvSpPr/>
          <p:nvPr/>
        </p:nvSpPr>
        <p:spPr>
          <a:xfrm>
            <a:off x="731520" y="6355080"/>
            <a:ext cx="5486400" cy="320040"/>
          </a:xfrm>
          <a:prstGeom prst="rect">
            <a:avLst/>
          </a:prstGeom>
          <a:noFill/>
          <a:ln/>
        </p:spPr>
        <p:txBody>
          <a:bodyPr wrap="square" rtlCol="0" anchor="ctr"/>
          <a:lstStyle/>
          <a:p>
            <a:pPr indent="0" marL="0">
              <a:buNone/>
            </a:pPr>
            <a:r>
              <a:rPr lang="en-US" sz="1100" dirty="0">
                <a:solidFill>
                  <a:srgbClr val="454B66"/>
                </a:solidFill>
                <a:latin typeface="Arial" pitchFamily="34" charset="0"/>
                <a:ea typeface="Arial" pitchFamily="34" charset="-122"/>
                <a:cs typeface="Arial" pitchFamily="34" charset="-120"/>
              </a:rPr>
              <a:t>learnbyslides.com · CC BY-NC 4.0</a:t>
            </a:r>
            <a:endParaRPr lang="en-US" sz="1100" dirty="0"/>
          </a:p>
        </p:txBody>
      </p:sp>
      <p:sp>
        <p:nvSpPr>
          <p:cNvPr id="5" name="Text 3"/>
          <p:cNvSpPr/>
          <p:nvPr>
            <p:ph type="title" hasCustomPrompt="1"/>
          </p:nvPr>
        </p:nvSpPr>
        <p:spPr>
          <a:xfrm>
            <a:off x="731520" y="502920"/>
            <a:ext cx="3657600" cy="548640"/>
          </a:xfrm>
          <a:prstGeom prst="rect">
            <a:avLst/>
          </a:prstGeom>
          <a:noFill/>
          <a:ln/>
        </p:spPr>
        <p:txBody>
          <a:bodyPr wrap="square" rtlCol="0"/>
          <a:lstStyle>
            <a:lvl1pPr algn="ctr" indent="0" marL="0">
              <a:buNone/>
              <a:defRPr lang="en-US" sz="1800" b="1" dirty="0">
                <a:solidFill>
                  <a:srgbClr val="3A1206"/>
                </a:solidFill>
                <a:latin typeface="Arial" pitchFamily="34" charset="0"/>
                <a:ea typeface="Arial" pitchFamily="34" charset="-122"/>
                <a:cs typeface="Arial" pitchFamily="34" charset="-120"/>
              </a:defRPr>
            </a:lvl1pPr>
          </a:lstStyle>
          <a:p>
            <a:pPr algn="ctr" indent="0" marL="0">
              <a:buNone/>
            </a:pPr>
            <a:endParaRPr lang="en-US" sz="1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BS-TITLE">
    <p:bg>
      <p:bgPr>
        <a:solidFill>
          <a:srgbClr val="3949AB"/>
        </a:solidFill>
      </p:bgPr>
    </p:bg>
    <p:spTree>
      <p:nvGrpSpPr>
        <p:cNvPr id="1" name=""/>
        <p:cNvGrpSpPr/>
        <p:nvPr/>
      </p:nvGrpSpPr>
      <p:grpSpPr>
        <a:xfrm>
          <a:off x="0" y="0"/>
          <a:ext cx="0" cy="0"/>
          <a:chOff x="0" y="0"/>
          <a:chExt cx="0" cy="0"/>
        </a:xfrm>
      </p:grpSpPr>
      <p:sp>
        <p:nvSpPr>
          <p:cNvPr id="2" name="Shape 0"/>
          <p:cNvSpPr/>
          <p:nvPr/>
        </p:nvSpPr>
        <p:spPr>
          <a:xfrm>
            <a:off x="0" y="0"/>
            <a:ext cx="128016" cy="6858000"/>
          </a:xfrm>
          <a:prstGeom prst="rect">
            <a:avLst/>
          </a:prstGeom>
          <a:solidFill>
            <a:srgbClr val="FF7A59"/>
          </a:solidFill>
          <a:ln/>
        </p:spPr>
      </p:sp>
      <p:sp>
        <p:nvSpPr>
          <p:cNvPr id="3" name="Text 1"/>
          <p:cNvSpPr/>
          <p:nvPr/>
        </p:nvSpPr>
        <p:spPr>
          <a:xfrm>
            <a:off x="731520" y="1188720"/>
            <a:ext cx="10058400" cy="457200"/>
          </a:xfrm>
          <a:prstGeom prst="rect">
            <a:avLst/>
          </a:prstGeom>
          <a:noFill/>
          <a:ln/>
        </p:spPr>
        <p:txBody>
          <a:bodyPr wrap="square" rtlCol="0" anchor="ctr"/>
          <a:lstStyle/>
          <a:p>
            <a:pPr indent="0" marL="0">
              <a:buNone/>
            </a:pPr>
            <a:r>
              <a:rPr lang="en-US" sz="1600" b="1" spc="400" kern="0" dirty="0">
                <a:solidFill>
                  <a:srgbClr val="FF7A59"/>
                </a:solidFill>
                <a:latin typeface="Arial" pitchFamily="34" charset="0"/>
                <a:ea typeface="Arial" pitchFamily="34" charset="-122"/>
                <a:cs typeface="Arial" pitchFamily="34" charset="-120"/>
              </a:rPr>
              <a:t>LESSON SLIDES</a:t>
            </a:r>
            <a:endParaRPr lang="en-US" sz="1600" dirty="0"/>
          </a:p>
        </p:txBody>
      </p:sp>
      <p:sp>
        <p:nvSpPr>
          <p:cNvPr id="4" name="Shape 2"/>
          <p:cNvSpPr/>
          <p:nvPr/>
        </p:nvSpPr>
        <p:spPr>
          <a:xfrm>
            <a:off x="731520" y="5120640"/>
            <a:ext cx="1463040" cy="91440"/>
          </a:xfrm>
          <a:prstGeom prst="rect">
            <a:avLst/>
          </a:prstGeom>
          <a:solidFill>
            <a:srgbClr val="FF7A59"/>
          </a:solidFill>
          <a:ln/>
        </p:spPr>
      </p:sp>
      <p:sp>
        <p:nvSpPr>
          <p:cNvPr id="5" name="Text 3"/>
          <p:cNvSpPr/>
          <p:nvPr/>
        </p:nvSpPr>
        <p:spPr>
          <a:xfrm>
            <a:off x="731520" y="6355080"/>
            <a:ext cx="5486400" cy="320040"/>
          </a:xfrm>
          <a:prstGeom prst="rect">
            <a:avLst/>
          </a:prstGeom>
          <a:noFill/>
          <a:ln/>
        </p:spPr>
        <p:txBody>
          <a:bodyPr wrap="square" rtlCol="0" anchor="ctr"/>
          <a:lstStyle/>
          <a:p>
            <a:pPr indent="0" marL="0">
              <a:buNone/>
            </a:pPr>
            <a:r>
              <a:rPr lang="en-US" sz="1100" dirty="0">
                <a:solidFill>
                  <a:srgbClr val="FFFFFF"/>
                </a:solidFill>
                <a:latin typeface="Arial" pitchFamily="34" charset="0"/>
                <a:ea typeface="Arial" pitchFamily="34" charset="-122"/>
                <a:cs typeface="Arial" pitchFamily="34" charset="-120"/>
              </a:rPr>
              <a:t>learnbyslides.com · CC BY-NC 4.0</a:t>
            </a:r>
            <a:endParaRPr lang="en-US" sz="1100" dirty="0"/>
          </a:p>
        </p:txBody>
      </p:sp>
      <p:sp>
        <p:nvSpPr>
          <p:cNvPr id="6" name="Text 4"/>
          <p:cNvSpPr/>
          <p:nvPr>
            <p:ph type="title" hasCustomPrompt="1"/>
          </p:nvPr>
        </p:nvSpPr>
        <p:spPr>
          <a:xfrm>
            <a:off x="731520" y="1737360"/>
            <a:ext cx="10698480" cy="2011680"/>
          </a:xfrm>
          <a:prstGeom prst="rect">
            <a:avLst/>
          </a:prstGeom>
          <a:noFill/>
          <a:ln/>
        </p:spPr>
        <p:txBody>
          <a:bodyPr wrap="square" rtlCol="0"/>
          <a:lstStyle>
            <a:lvl1pPr indent="0" marL="0">
              <a:buNone/>
              <a:defRPr lang="en-US" sz="5400" b="1" dirty="0">
                <a:solidFill>
                  <a:srgbClr val="FFFFFF"/>
                </a:solidFill>
                <a:latin typeface="Arial" pitchFamily="34" charset="0"/>
                <a:ea typeface="Arial" pitchFamily="34" charset="-122"/>
                <a:cs typeface="Arial" pitchFamily="34" charset="-120"/>
              </a:defRPr>
            </a:lvl1pPr>
          </a:lstStyle>
          <a:p>
            <a:pPr indent="0" marL="0">
              <a:buNone/>
            </a:pPr>
            <a:endParaRPr lang="en-US" sz="54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3" name="Text 4"/>
          <p:cNvSpPr/>
          <p:nvPr>
            <p:ph type="title" hasCustomPrompt="1"/>
          </p:nvPr>
        </p:nvSpPr>
        <p:spPr>
          <a:xfrm>
            <a:off x="731520" y="1737360"/>
            <a:ext cx="10698480" cy="2011680"/>
          </a:xfrm>
          <a:prstGeom prst="rect">
            <a:avLst/>
          </a:prstGeom>
          <a:noFill/>
          <a:ln/>
        </p:spPr>
        <p:txBody>
          <a:bodyPr wrap="square" lIns="0" tIns="0" rIns="0" bIns="0" rtlCol="0" anchor="t">
            <a:normAutofit/>
          </a:bodyPr>
          <a:lstStyle/>
          <a:p>
            <a:pPr indent="0" marL="0">
              <a:buNone/>
            </a:pPr>
            <a:r>
              <a:rPr lang="en-US" sz="5400" b="1" dirty="0">
                <a:solidFill>
                  <a:srgbClr val="FFFFFF"/>
                </a:solidFill>
                <a:latin typeface="Arial" pitchFamily="34" charset="0"/>
                <a:ea typeface="Arial" pitchFamily="34" charset="-122"/>
                <a:cs typeface="Arial" pitchFamily="34" charset="-120"/>
              </a:rPr>
              <a:t>Chemical Reactions and Equations</a:t>
            </a:r>
            <a:endParaRPr lang="en-US" sz="5400" dirty="0"/>
          </a:p>
        </p:txBody>
      </p:sp>
      <p:sp>
        <p:nvSpPr>
          <p:cNvPr id="4" name="Text 1"/>
          <p:cNvSpPr/>
          <p:nvPr/>
        </p:nvSpPr>
        <p:spPr>
          <a:xfrm>
            <a:off x="731520" y="3840480"/>
            <a:ext cx="10241280" cy="1097280"/>
          </a:xfrm>
          <a:prstGeom prst="rect">
            <a:avLst/>
          </a:prstGeom>
          <a:noFill/>
          <a:ln/>
        </p:spPr>
        <p:txBody>
          <a:bodyPr wrap="square" rtlCol="0" anchor="t"/>
          <a:lstStyle/>
          <a:p>
            <a:pPr indent="0" marL="0">
              <a:buNone/>
            </a:pPr>
            <a:r>
              <a:rPr lang="en-US" sz="2200" dirty="0">
                <a:solidFill>
                  <a:srgbClr val="FFFFFF"/>
                </a:solidFill>
                <a:latin typeface="Arial" pitchFamily="34" charset="0"/>
                <a:ea typeface="Arial" pitchFamily="34" charset="-122"/>
                <a:cs typeface="Arial" pitchFamily="34" charset="-120"/>
              </a:rPr>
              <a:t>Chemistry · Writing, balancing and classifying reactions</a:t>
            </a:r>
            <a:endParaRPr lang="en-US" sz="2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By the end of this lesson you can</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Spot the signs of a chemical reaction</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Write and balance a chemical equation</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Name the four main types of reactions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Tell exothermic from endothermic reactions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Explain oxidation, reduction, corrosion and rancidity</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What is a chemical reaction?</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Starting substances (reactants) change into new substances (products)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Products have different properties from the reactants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Atoms are rearranged; no atom is created or destroyed</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Examples: milk souring, food cooking, iron rusting</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Signs that a reaction has happened</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A change of colour</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A gas is given off (bubbles or fizzing)</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The mixture gets hotter or colder</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A change of state, or a solid (precipitate) appears</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From words to a chemical equation</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Word equation: magnesium + oxygen → magnesium oxide</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Replace names with formulas: Mg + O₂ → MgO</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Reactants go on the left, products on the right</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The arrow means 'forms' or 'changes into'</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Why equations must be balanced</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Law of conservation of mass: mass is neither created nor destroyed</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Each element needs the same number of atoms on both sides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Balance with coefficients (numbers in front of formulas)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Never change the subscripts inside a formula</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3" name="Text 4"/>
          <p:cNvSpPr/>
          <p:nvPr>
            <p:ph type="title" hasCustomPrompt="1"/>
          </p:nvPr>
        </p:nvSpPr>
        <p:spPr>
          <a:xfrm>
            <a:off x="731520" y="9601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Balancing the burning of methane (natural gas)</a:t>
            </a:r>
            <a:endParaRPr lang="en-US" sz="3400" dirty="0"/>
          </a:p>
        </p:txBody>
      </p:sp>
      <p:sp>
        <p:nvSpPr>
          <p:cNvPr id="4" name="Shape 1"/>
          <p:cNvSpPr/>
          <p:nvPr/>
        </p:nvSpPr>
        <p:spPr>
          <a:xfrm>
            <a:off x="731520" y="2011680"/>
            <a:ext cx="109728" cy="3931920"/>
          </a:xfrm>
          <a:prstGeom prst="rect">
            <a:avLst/>
          </a:prstGeom>
          <a:solidFill>
            <a:srgbClr val="FF7A59"/>
          </a:solidFill>
          <a:ln w="12700">
            <a:solidFill>
              <a:srgbClr val="FF7A59"/>
            </a:solidFill>
            <a:prstDash val="solid"/>
          </a:ln>
        </p:spPr>
      </p:sp>
      <p:sp>
        <p:nvSpPr>
          <p:cNvPr id="5" name="Text 2"/>
          <p:cNvSpPr/>
          <p:nvPr/>
        </p:nvSpPr>
        <p:spPr>
          <a:xfrm>
            <a:off x="1005840" y="2011680"/>
            <a:ext cx="10332720" cy="3931920"/>
          </a:xfrm>
          <a:prstGeom prst="rect">
            <a:avLst/>
          </a:prstGeom>
          <a:noFill/>
          <a:ln/>
        </p:spPr>
        <p:txBody>
          <a:bodyPr wrap="square" rtlCol="0" anchor="t">
            <a:normAutofit/>
          </a:bodyPr>
          <a:lstStyle/>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Skeleton equation: CH₄ + O₂ → CO₂ + H₂O</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Carbon: one on each side, already balanced</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Hydrogen: 4 on the left, so write 2H₂O</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Oxygen: now 4 on the right, so write 2O₂</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Balanced: CH₄ + 2O₂ → CO₂ + 2H₂O</a:t>
            </a:r>
            <a:endParaRPr lang="en-US" sz="26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Making equations more informative</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State symbols: (s) solid, (l) liquid, (g) gas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(aq) means dissolved in water, an aqueous solution</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Conditions go above or below the arrow: heat, light, catalyst</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Example: Zn(s) + H₂SO₄(aq) → ZnSO₄(aq) + H₂(g)</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Combination and decomposition</a:t>
            </a:r>
            <a:endParaRPr lang="en-US" sz="3400" dirty="0"/>
          </a:p>
        </p:txBody>
      </p:sp>
      <p:sp>
        <p:nvSpPr>
          <p:cNvPr id="4" name="Shape 1"/>
          <p:cNvSpPr/>
          <p:nvPr/>
        </p:nvSpPr>
        <p:spPr>
          <a:xfrm>
            <a:off x="731520" y="1600200"/>
            <a:ext cx="5212080" cy="4480560"/>
          </a:xfrm>
          <a:prstGeom prst="roundRect">
            <a:avLst>
              <a:gd name="adj" fmla="val 4082"/>
            </a:avLst>
          </a:prstGeom>
          <a:solidFill>
            <a:srgbClr val="F3F4FB"/>
          </a:solidFill>
          <a:ln w="12700">
            <a:solidFill>
              <a:srgbClr val="F3F4FB"/>
            </a:solidFill>
            <a:prstDash val="solid"/>
          </a:ln>
        </p:spPr>
      </p:sp>
      <p:sp>
        <p:nvSpPr>
          <p:cNvPr id="5" name="Shape 2"/>
          <p:cNvSpPr/>
          <p:nvPr/>
        </p:nvSpPr>
        <p:spPr>
          <a:xfrm>
            <a:off x="731520" y="1600200"/>
            <a:ext cx="5212080" cy="91440"/>
          </a:xfrm>
          <a:prstGeom prst="rect">
            <a:avLst/>
          </a:prstGeom>
          <a:solidFill>
            <a:srgbClr val="3949AB"/>
          </a:solidFill>
          <a:ln w="12700">
            <a:solidFill>
              <a:srgbClr val="3949AB"/>
            </a:solidFill>
            <a:prstDash val="solid"/>
          </a:ln>
        </p:spPr>
      </p:sp>
      <p:sp>
        <p:nvSpPr>
          <p:cNvPr id="6" name="Text 3"/>
          <p:cNvSpPr/>
          <p:nvPr/>
        </p:nvSpPr>
        <p:spPr>
          <a:xfrm>
            <a:off x="1005840" y="1783080"/>
            <a:ext cx="4663440" cy="548640"/>
          </a:xfrm>
          <a:prstGeom prst="rect">
            <a:avLst/>
          </a:prstGeom>
          <a:noFill/>
          <a:ln/>
        </p:spPr>
        <p:txBody>
          <a:bodyPr wrap="square" rtlCol="0" anchor="ctr"/>
          <a:lstStyle/>
          <a:p>
            <a:pPr indent="0" marL="0">
              <a:buNone/>
            </a:pPr>
            <a:r>
              <a:rPr lang="en-US" sz="2400" b="1" dirty="0">
                <a:solidFill>
                  <a:srgbClr val="161A33"/>
                </a:solidFill>
                <a:latin typeface="Arial" pitchFamily="34" charset="0"/>
                <a:ea typeface="Arial" pitchFamily="34" charset="-122"/>
                <a:cs typeface="Arial" pitchFamily="34" charset="-120"/>
              </a:rPr>
              <a:t>Combination</a:t>
            </a:r>
            <a:endParaRPr lang="en-US" sz="2400" dirty="0"/>
          </a:p>
        </p:txBody>
      </p:sp>
      <p:sp>
        <p:nvSpPr>
          <p:cNvPr id="7" name="Text 4"/>
          <p:cNvSpPr/>
          <p:nvPr/>
        </p:nvSpPr>
        <p:spPr>
          <a:xfrm>
            <a:off x="1005840" y="2377440"/>
            <a:ext cx="4663440" cy="3566160"/>
          </a:xfrm>
          <a:prstGeom prst="rect">
            <a:avLst/>
          </a:prstGeom>
          <a:noFill/>
          <a:ln/>
        </p:spPr>
        <p:txBody>
          <a:bodyPr wrap="square" rtlCol="0" anchor="t">
            <a:normAutofit/>
          </a:bodyPr>
          <a:lstStyle/>
          <a:p>
            <a:pPr marL="304800" indent="-304800">
              <a:spcAft>
                <a:spcPts val="1200"/>
              </a:spcAft>
              <a:buSzPct val="100000"/>
              <a:buChar char="•"/>
            </a:pPr>
            <a:r>
              <a:rPr lang="en-US" sz="2200" dirty="0">
                <a:solidFill>
                  <a:srgbClr val="161A33"/>
                </a:solidFill>
                <a:latin typeface="Arial" pitchFamily="34" charset="0"/>
                <a:ea typeface="Arial" pitchFamily="34" charset="-122"/>
                <a:cs typeface="Arial" pitchFamily="34" charset="-120"/>
              </a:rPr>
              <a:t>Two or more reactants form one product</a:t>
            </a:r>
            <a:endParaRPr lang="en-US" sz="2200" dirty="0"/>
          </a:p>
          <a:p>
            <a:pPr marL="304800" indent="-304800">
              <a:spcAft>
                <a:spcPts val="1200"/>
              </a:spcAft>
              <a:buSzPct val="100000"/>
              <a:buChar char="•"/>
            </a:pPr>
            <a:r>
              <a:rPr lang="en-US" sz="2200" dirty="0">
                <a:solidFill>
                  <a:srgbClr val="161A33"/>
                </a:solidFill>
                <a:latin typeface="Arial" pitchFamily="34" charset="0"/>
                <a:ea typeface="Arial" pitchFamily="34" charset="-122"/>
                <a:cs typeface="Arial" pitchFamily="34" charset="-120"/>
              </a:rPr>
              <a:t>CaO + H₂O → Ca(OH)₂ (slaked lime)</a:t>
            </a:r>
            <a:endParaRPr lang="en-US" sz="2200" dirty="0"/>
          </a:p>
          <a:p>
            <a:pPr marL="304800" indent="-304800">
              <a:spcAft>
                <a:spcPts val="1200"/>
              </a:spcAft>
              <a:buSzPct val="100000"/>
              <a:buChar char="•"/>
            </a:pPr>
            <a:r>
              <a:rPr lang="en-US" sz="2200" dirty="0">
                <a:solidFill>
                  <a:srgbClr val="161A33"/>
                </a:solidFill>
                <a:latin typeface="Arial" pitchFamily="34" charset="0"/>
                <a:ea typeface="Arial" pitchFamily="34" charset="-122"/>
                <a:cs typeface="Arial" pitchFamily="34" charset="-120"/>
              </a:rPr>
              <a:t>Gives out a lot of heat</a:t>
            </a:r>
            <a:endParaRPr lang="en-US" sz="2200" dirty="0"/>
          </a:p>
          <a:p>
            <a:pPr marL="304800" indent="-304800">
              <a:spcAft>
                <a:spcPts val="1200"/>
              </a:spcAft>
              <a:buSzPct val="100000"/>
              <a:buChar char="•"/>
            </a:pPr>
            <a:r>
              <a:rPr lang="en-US" sz="2200" dirty="0">
                <a:solidFill>
                  <a:srgbClr val="161A33"/>
                </a:solidFill>
                <a:latin typeface="Arial" pitchFamily="34" charset="0"/>
                <a:ea typeface="Arial" pitchFamily="34" charset="-122"/>
                <a:cs typeface="Arial" pitchFamily="34" charset="-120"/>
              </a:rPr>
              <a:t>Slaked lime is used to whitewash walls</a:t>
            </a:r>
            <a:endParaRPr lang="en-US" sz="2200" dirty="0"/>
          </a:p>
        </p:txBody>
      </p:sp>
      <p:sp>
        <p:nvSpPr>
          <p:cNvPr id="8" name="Shape 5"/>
          <p:cNvSpPr/>
          <p:nvPr/>
        </p:nvSpPr>
        <p:spPr>
          <a:xfrm>
            <a:off x="6217920" y="1600200"/>
            <a:ext cx="5212080" cy="4480560"/>
          </a:xfrm>
          <a:prstGeom prst="roundRect">
            <a:avLst>
              <a:gd name="adj" fmla="val 4082"/>
            </a:avLst>
          </a:prstGeom>
          <a:solidFill>
            <a:srgbClr val="F3F4FB"/>
          </a:solidFill>
          <a:ln w="12700">
            <a:solidFill>
              <a:srgbClr val="F3F4FB"/>
            </a:solidFill>
            <a:prstDash val="solid"/>
          </a:ln>
        </p:spPr>
      </p:sp>
      <p:sp>
        <p:nvSpPr>
          <p:cNvPr id="9" name="Shape 6"/>
          <p:cNvSpPr/>
          <p:nvPr/>
        </p:nvSpPr>
        <p:spPr>
          <a:xfrm>
            <a:off x="6217920" y="1600200"/>
            <a:ext cx="5212080" cy="91440"/>
          </a:xfrm>
          <a:prstGeom prst="rect">
            <a:avLst/>
          </a:prstGeom>
          <a:solidFill>
            <a:srgbClr val="FF7A59"/>
          </a:solidFill>
          <a:ln w="12700">
            <a:solidFill>
              <a:srgbClr val="FF7A59"/>
            </a:solidFill>
            <a:prstDash val="solid"/>
          </a:ln>
        </p:spPr>
      </p:sp>
      <p:sp>
        <p:nvSpPr>
          <p:cNvPr id="10" name="Text 7"/>
          <p:cNvSpPr/>
          <p:nvPr/>
        </p:nvSpPr>
        <p:spPr>
          <a:xfrm>
            <a:off x="6492240" y="1783080"/>
            <a:ext cx="4663440" cy="548640"/>
          </a:xfrm>
          <a:prstGeom prst="rect">
            <a:avLst/>
          </a:prstGeom>
          <a:noFill/>
          <a:ln/>
        </p:spPr>
        <p:txBody>
          <a:bodyPr wrap="square" rtlCol="0" anchor="ctr"/>
          <a:lstStyle/>
          <a:p>
            <a:pPr indent="0" marL="0">
              <a:buNone/>
            </a:pPr>
            <a:r>
              <a:rPr lang="en-US" sz="2400" b="1" dirty="0">
                <a:solidFill>
                  <a:srgbClr val="161A33"/>
                </a:solidFill>
                <a:latin typeface="Arial" pitchFamily="34" charset="0"/>
                <a:ea typeface="Arial" pitchFamily="34" charset="-122"/>
                <a:cs typeface="Arial" pitchFamily="34" charset="-120"/>
              </a:rPr>
              <a:t>Decomposition</a:t>
            </a:r>
            <a:endParaRPr lang="en-US" sz="2400" dirty="0"/>
          </a:p>
        </p:txBody>
      </p:sp>
      <p:sp>
        <p:nvSpPr>
          <p:cNvPr id="11" name="Text 8"/>
          <p:cNvSpPr/>
          <p:nvPr/>
        </p:nvSpPr>
        <p:spPr>
          <a:xfrm>
            <a:off x="6492240" y="2377440"/>
            <a:ext cx="4663440" cy="3566160"/>
          </a:xfrm>
          <a:prstGeom prst="rect">
            <a:avLst/>
          </a:prstGeom>
          <a:noFill/>
          <a:ln/>
        </p:spPr>
        <p:txBody>
          <a:bodyPr wrap="square" rtlCol="0" anchor="t">
            <a:normAutofit/>
          </a:bodyPr>
          <a:lstStyle/>
          <a:p>
            <a:pPr marL="304800" indent="-304800">
              <a:spcAft>
                <a:spcPts val="1200"/>
              </a:spcAft>
              <a:buSzPct val="100000"/>
              <a:buChar char="•"/>
            </a:pPr>
            <a:r>
              <a:rPr lang="en-US" sz="2200" dirty="0">
                <a:solidFill>
                  <a:srgbClr val="161A33"/>
                </a:solidFill>
                <a:latin typeface="Arial" pitchFamily="34" charset="0"/>
                <a:ea typeface="Arial" pitchFamily="34" charset="-122"/>
                <a:cs typeface="Arial" pitchFamily="34" charset="-120"/>
              </a:rPr>
              <a:t>One reactant breaks into simpler products</a:t>
            </a:r>
            <a:endParaRPr lang="en-US" sz="2200" dirty="0"/>
          </a:p>
          <a:p>
            <a:pPr marL="304800" indent="-304800">
              <a:spcAft>
                <a:spcPts val="1200"/>
              </a:spcAft>
              <a:buSzPct val="100000"/>
              <a:buChar char="•"/>
            </a:pPr>
            <a:r>
              <a:rPr lang="en-US" sz="2200" dirty="0">
                <a:solidFill>
                  <a:srgbClr val="161A33"/>
                </a:solidFill>
                <a:latin typeface="Arial" pitchFamily="34" charset="0"/>
                <a:ea typeface="Arial" pitchFamily="34" charset="-122"/>
                <a:cs typeface="Arial" pitchFamily="34" charset="-120"/>
              </a:rPr>
              <a:t>CaCO₃ → CaO + CO₂ on heating</a:t>
            </a:r>
            <a:endParaRPr lang="en-US" sz="2200" dirty="0"/>
          </a:p>
          <a:p>
            <a:pPr marL="304800" indent="-304800">
              <a:spcAft>
                <a:spcPts val="1200"/>
              </a:spcAft>
              <a:buSzPct val="100000"/>
              <a:buChar char="•"/>
            </a:pPr>
            <a:r>
              <a:rPr lang="en-US" sz="2200" dirty="0">
                <a:solidFill>
                  <a:srgbClr val="161A33"/>
                </a:solidFill>
                <a:latin typeface="Arial" pitchFamily="34" charset="0"/>
                <a:ea typeface="Arial" pitchFamily="34" charset="-122"/>
                <a:cs typeface="Arial" pitchFamily="34" charset="-120"/>
              </a:rPr>
              <a:t>Needs energy: heat, light or electricity</a:t>
            </a:r>
            <a:endParaRPr lang="en-US" sz="2200" dirty="0"/>
          </a:p>
          <a:p>
            <a:pPr marL="304800" indent="-304800">
              <a:spcAft>
                <a:spcPts val="1200"/>
              </a:spcAft>
              <a:buSzPct val="100000"/>
              <a:buChar char="•"/>
            </a:pPr>
            <a:r>
              <a:rPr lang="en-US" sz="2200" dirty="0">
                <a:solidFill>
                  <a:srgbClr val="161A33"/>
                </a:solidFill>
                <a:latin typeface="Arial" pitchFamily="34" charset="0"/>
                <a:ea typeface="Arial" pitchFamily="34" charset="-122"/>
                <a:cs typeface="Arial" pitchFamily="34" charset="-120"/>
              </a:rPr>
              <a:t>Used to make quicklime from limestone</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Three ways to break a compound down</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Heat (thermal): 2FeSO₄ → Fe₂O₃ + SO₂ + SO₃</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Electricity (electrolysis): 2H₂O → 2H₂ + O₂</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Light (photolysis): 2AgCl → 2Ag + Cl₂</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White silver chloride turns grey in sunlight</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Displacement and double displacement</a:t>
            </a:r>
            <a:endParaRPr lang="en-US" sz="3400" dirty="0"/>
          </a:p>
        </p:txBody>
      </p:sp>
      <p:sp>
        <p:nvSpPr>
          <p:cNvPr id="4" name="Shape 1"/>
          <p:cNvSpPr/>
          <p:nvPr/>
        </p:nvSpPr>
        <p:spPr>
          <a:xfrm>
            <a:off x="731520" y="1600200"/>
            <a:ext cx="5212080" cy="4480560"/>
          </a:xfrm>
          <a:prstGeom prst="roundRect">
            <a:avLst>
              <a:gd name="adj" fmla="val 4082"/>
            </a:avLst>
          </a:prstGeom>
          <a:solidFill>
            <a:srgbClr val="F3F4FB"/>
          </a:solidFill>
          <a:ln w="12700">
            <a:solidFill>
              <a:srgbClr val="F3F4FB"/>
            </a:solidFill>
            <a:prstDash val="solid"/>
          </a:ln>
        </p:spPr>
      </p:sp>
      <p:sp>
        <p:nvSpPr>
          <p:cNvPr id="5" name="Shape 2"/>
          <p:cNvSpPr/>
          <p:nvPr/>
        </p:nvSpPr>
        <p:spPr>
          <a:xfrm>
            <a:off x="731520" y="1600200"/>
            <a:ext cx="5212080" cy="91440"/>
          </a:xfrm>
          <a:prstGeom prst="rect">
            <a:avLst/>
          </a:prstGeom>
          <a:solidFill>
            <a:srgbClr val="3949AB"/>
          </a:solidFill>
          <a:ln w="12700">
            <a:solidFill>
              <a:srgbClr val="3949AB"/>
            </a:solidFill>
            <a:prstDash val="solid"/>
          </a:ln>
        </p:spPr>
      </p:sp>
      <p:sp>
        <p:nvSpPr>
          <p:cNvPr id="6" name="Text 3"/>
          <p:cNvSpPr/>
          <p:nvPr/>
        </p:nvSpPr>
        <p:spPr>
          <a:xfrm>
            <a:off x="1005840" y="1783080"/>
            <a:ext cx="4663440" cy="548640"/>
          </a:xfrm>
          <a:prstGeom prst="rect">
            <a:avLst/>
          </a:prstGeom>
          <a:noFill/>
          <a:ln/>
        </p:spPr>
        <p:txBody>
          <a:bodyPr wrap="square" rtlCol="0" anchor="ctr"/>
          <a:lstStyle/>
          <a:p>
            <a:pPr indent="0" marL="0">
              <a:buNone/>
            </a:pPr>
            <a:r>
              <a:rPr lang="en-US" sz="2400" b="1" dirty="0">
                <a:solidFill>
                  <a:srgbClr val="161A33"/>
                </a:solidFill>
                <a:latin typeface="Arial" pitchFamily="34" charset="0"/>
                <a:ea typeface="Arial" pitchFamily="34" charset="-122"/>
                <a:cs typeface="Arial" pitchFamily="34" charset="-120"/>
              </a:rPr>
              <a:t>Displacement</a:t>
            </a:r>
            <a:endParaRPr lang="en-US" sz="2400" dirty="0"/>
          </a:p>
        </p:txBody>
      </p:sp>
      <p:sp>
        <p:nvSpPr>
          <p:cNvPr id="7" name="Text 4"/>
          <p:cNvSpPr/>
          <p:nvPr/>
        </p:nvSpPr>
        <p:spPr>
          <a:xfrm>
            <a:off x="1005840" y="2377440"/>
            <a:ext cx="4663440" cy="3566160"/>
          </a:xfrm>
          <a:prstGeom prst="rect">
            <a:avLst/>
          </a:prstGeom>
          <a:noFill/>
          <a:ln/>
        </p:spPr>
        <p:txBody>
          <a:bodyPr wrap="square" rtlCol="0" anchor="t">
            <a:normAutofit/>
          </a:bodyPr>
          <a:lstStyle/>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A more reactive metal pushes out a less reactive one</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Fe + CuSO₄ → FeSO₄ + Cu</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Blue solution fades; iron gets a brown copper coat</a:t>
            </a:r>
            <a:endParaRPr lang="en-US" sz="2400" dirty="0"/>
          </a:p>
        </p:txBody>
      </p:sp>
      <p:sp>
        <p:nvSpPr>
          <p:cNvPr id="8" name="Shape 5"/>
          <p:cNvSpPr/>
          <p:nvPr/>
        </p:nvSpPr>
        <p:spPr>
          <a:xfrm>
            <a:off x="6217920" y="1600200"/>
            <a:ext cx="5212080" cy="4480560"/>
          </a:xfrm>
          <a:prstGeom prst="roundRect">
            <a:avLst>
              <a:gd name="adj" fmla="val 4082"/>
            </a:avLst>
          </a:prstGeom>
          <a:solidFill>
            <a:srgbClr val="F3F4FB"/>
          </a:solidFill>
          <a:ln w="12700">
            <a:solidFill>
              <a:srgbClr val="F3F4FB"/>
            </a:solidFill>
            <a:prstDash val="solid"/>
          </a:ln>
        </p:spPr>
      </p:sp>
      <p:sp>
        <p:nvSpPr>
          <p:cNvPr id="9" name="Shape 6"/>
          <p:cNvSpPr/>
          <p:nvPr/>
        </p:nvSpPr>
        <p:spPr>
          <a:xfrm>
            <a:off x="6217920" y="1600200"/>
            <a:ext cx="5212080" cy="91440"/>
          </a:xfrm>
          <a:prstGeom prst="rect">
            <a:avLst/>
          </a:prstGeom>
          <a:solidFill>
            <a:srgbClr val="FF7A59"/>
          </a:solidFill>
          <a:ln w="12700">
            <a:solidFill>
              <a:srgbClr val="FF7A59"/>
            </a:solidFill>
            <a:prstDash val="solid"/>
          </a:ln>
        </p:spPr>
      </p:sp>
      <p:sp>
        <p:nvSpPr>
          <p:cNvPr id="10" name="Text 7"/>
          <p:cNvSpPr/>
          <p:nvPr/>
        </p:nvSpPr>
        <p:spPr>
          <a:xfrm>
            <a:off x="6492240" y="1783080"/>
            <a:ext cx="4663440" cy="548640"/>
          </a:xfrm>
          <a:prstGeom prst="rect">
            <a:avLst/>
          </a:prstGeom>
          <a:noFill/>
          <a:ln/>
        </p:spPr>
        <p:txBody>
          <a:bodyPr wrap="square" rtlCol="0" anchor="ctr"/>
          <a:lstStyle/>
          <a:p>
            <a:pPr indent="0" marL="0">
              <a:buNone/>
            </a:pPr>
            <a:r>
              <a:rPr lang="en-US" sz="2400" b="1" dirty="0">
                <a:solidFill>
                  <a:srgbClr val="161A33"/>
                </a:solidFill>
                <a:latin typeface="Arial" pitchFamily="34" charset="0"/>
                <a:ea typeface="Arial" pitchFamily="34" charset="-122"/>
                <a:cs typeface="Arial" pitchFamily="34" charset="-120"/>
              </a:rPr>
              <a:t>Double displacement</a:t>
            </a:r>
            <a:endParaRPr lang="en-US" sz="2400" dirty="0"/>
          </a:p>
        </p:txBody>
      </p:sp>
      <p:sp>
        <p:nvSpPr>
          <p:cNvPr id="11" name="Text 8"/>
          <p:cNvSpPr/>
          <p:nvPr/>
        </p:nvSpPr>
        <p:spPr>
          <a:xfrm>
            <a:off x="6492240" y="2377440"/>
            <a:ext cx="4663440" cy="3566160"/>
          </a:xfrm>
          <a:prstGeom prst="rect">
            <a:avLst/>
          </a:prstGeom>
          <a:noFill/>
          <a:ln/>
        </p:spPr>
        <p:txBody>
          <a:bodyPr wrap="square" rtlCol="0" anchor="t">
            <a:normAutofit/>
          </a:bodyPr>
          <a:lstStyle/>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Two compounds swap their ions</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Na₂SO₄ + BaCl₂ → BaSO₄ + 2NaCl</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White BaSO₄ precipitate forms</a:t>
            </a:r>
            <a:endParaRPr lang="en-US" sz="24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Exothermic and endothermic reactions</a:t>
            </a:r>
            <a:endParaRPr lang="en-US" sz="3400" dirty="0"/>
          </a:p>
        </p:txBody>
      </p:sp>
      <p:sp>
        <p:nvSpPr>
          <p:cNvPr id="4" name="Shape 1"/>
          <p:cNvSpPr/>
          <p:nvPr/>
        </p:nvSpPr>
        <p:spPr>
          <a:xfrm>
            <a:off x="731520" y="1600200"/>
            <a:ext cx="5212080" cy="4480560"/>
          </a:xfrm>
          <a:prstGeom prst="roundRect">
            <a:avLst>
              <a:gd name="adj" fmla="val 4082"/>
            </a:avLst>
          </a:prstGeom>
          <a:solidFill>
            <a:srgbClr val="F3F4FB"/>
          </a:solidFill>
          <a:ln w="12700">
            <a:solidFill>
              <a:srgbClr val="F3F4FB"/>
            </a:solidFill>
            <a:prstDash val="solid"/>
          </a:ln>
        </p:spPr>
      </p:sp>
      <p:sp>
        <p:nvSpPr>
          <p:cNvPr id="5" name="Shape 2"/>
          <p:cNvSpPr/>
          <p:nvPr/>
        </p:nvSpPr>
        <p:spPr>
          <a:xfrm>
            <a:off x="731520" y="1600200"/>
            <a:ext cx="5212080" cy="91440"/>
          </a:xfrm>
          <a:prstGeom prst="rect">
            <a:avLst/>
          </a:prstGeom>
          <a:solidFill>
            <a:srgbClr val="3949AB"/>
          </a:solidFill>
          <a:ln w="12700">
            <a:solidFill>
              <a:srgbClr val="3949AB"/>
            </a:solidFill>
            <a:prstDash val="solid"/>
          </a:ln>
        </p:spPr>
      </p:sp>
      <p:sp>
        <p:nvSpPr>
          <p:cNvPr id="6" name="Text 3"/>
          <p:cNvSpPr/>
          <p:nvPr/>
        </p:nvSpPr>
        <p:spPr>
          <a:xfrm>
            <a:off x="1005840" y="1783080"/>
            <a:ext cx="4663440" cy="548640"/>
          </a:xfrm>
          <a:prstGeom prst="rect">
            <a:avLst/>
          </a:prstGeom>
          <a:noFill/>
          <a:ln/>
        </p:spPr>
        <p:txBody>
          <a:bodyPr wrap="square" rtlCol="0" anchor="ctr"/>
          <a:lstStyle/>
          <a:p>
            <a:pPr indent="0" marL="0">
              <a:buNone/>
            </a:pPr>
            <a:r>
              <a:rPr lang="en-US" sz="2400" b="1" dirty="0">
                <a:solidFill>
                  <a:srgbClr val="161A33"/>
                </a:solidFill>
                <a:latin typeface="Arial" pitchFamily="34" charset="0"/>
                <a:ea typeface="Arial" pitchFamily="34" charset="-122"/>
                <a:cs typeface="Arial" pitchFamily="34" charset="-120"/>
              </a:rPr>
              <a:t>Exothermic</a:t>
            </a:r>
            <a:endParaRPr lang="en-US" sz="2400" dirty="0"/>
          </a:p>
        </p:txBody>
      </p:sp>
      <p:sp>
        <p:nvSpPr>
          <p:cNvPr id="7" name="Text 4"/>
          <p:cNvSpPr/>
          <p:nvPr/>
        </p:nvSpPr>
        <p:spPr>
          <a:xfrm>
            <a:off x="1005840" y="2377440"/>
            <a:ext cx="4663440" cy="3566160"/>
          </a:xfrm>
          <a:prstGeom prst="rect">
            <a:avLst/>
          </a:prstGeom>
          <a:noFill/>
          <a:ln/>
        </p:spPr>
        <p:txBody>
          <a:bodyPr wrap="square" rtlCol="0" anchor="t">
            <a:normAutofit/>
          </a:bodyPr>
          <a:lstStyle/>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Release heat to the surroundings</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Burning natural gas or LPG</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Respiration in our cells</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Quicklime reacting with water</a:t>
            </a:r>
            <a:endParaRPr lang="en-US" sz="2400" dirty="0"/>
          </a:p>
        </p:txBody>
      </p:sp>
      <p:sp>
        <p:nvSpPr>
          <p:cNvPr id="8" name="Shape 5"/>
          <p:cNvSpPr/>
          <p:nvPr/>
        </p:nvSpPr>
        <p:spPr>
          <a:xfrm>
            <a:off x="6217920" y="1600200"/>
            <a:ext cx="5212080" cy="4480560"/>
          </a:xfrm>
          <a:prstGeom prst="roundRect">
            <a:avLst>
              <a:gd name="adj" fmla="val 4082"/>
            </a:avLst>
          </a:prstGeom>
          <a:solidFill>
            <a:srgbClr val="F3F4FB"/>
          </a:solidFill>
          <a:ln w="12700">
            <a:solidFill>
              <a:srgbClr val="F3F4FB"/>
            </a:solidFill>
            <a:prstDash val="solid"/>
          </a:ln>
        </p:spPr>
      </p:sp>
      <p:sp>
        <p:nvSpPr>
          <p:cNvPr id="9" name="Shape 6"/>
          <p:cNvSpPr/>
          <p:nvPr/>
        </p:nvSpPr>
        <p:spPr>
          <a:xfrm>
            <a:off x="6217920" y="1600200"/>
            <a:ext cx="5212080" cy="91440"/>
          </a:xfrm>
          <a:prstGeom prst="rect">
            <a:avLst/>
          </a:prstGeom>
          <a:solidFill>
            <a:srgbClr val="FF7A59"/>
          </a:solidFill>
          <a:ln w="12700">
            <a:solidFill>
              <a:srgbClr val="FF7A59"/>
            </a:solidFill>
            <a:prstDash val="solid"/>
          </a:ln>
        </p:spPr>
      </p:sp>
      <p:sp>
        <p:nvSpPr>
          <p:cNvPr id="10" name="Text 7"/>
          <p:cNvSpPr/>
          <p:nvPr/>
        </p:nvSpPr>
        <p:spPr>
          <a:xfrm>
            <a:off x="6492240" y="1783080"/>
            <a:ext cx="4663440" cy="548640"/>
          </a:xfrm>
          <a:prstGeom prst="rect">
            <a:avLst/>
          </a:prstGeom>
          <a:noFill/>
          <a:ln/>
        </p:spPr>
        <p:txBody>
          <a:bodyPr wrap="square" rtlCol="0" anchor="ctr"/>
          <a:lstStyle/>
          <a:p>
            <a:pPr indent="0" marL="0">
              <a:buNone/>
            </a:pPr>
            <a:r>
              <a:rPr lang="en-US" sz="2400" b="1" dirty="0">
                <a:solidFill>
                  <a:srgbClr val="161A33"/>
                </a:solidFill>
                <a:latin typeface="Arial" pitchFamily="34" charset="0"/>
                <a:ea typeface="Arial" pitchFamily="34" charset="-122"/>
                <a:cs typeface="Arial" pitchFamily="34" charset="-120"/>
              </a:rPr>
              <a:t>Endothermic</a:t>
            </a:r>
            <a:endParaRPr lang="en-US" sz="2400" dirty="0"/>
          </a:p>
        </p:txBody>
      </p:sp>
      <p:sp>
        <p:nvSpPr>
          <p:cNvPr id="11" name="Text 8"/>
          <p:cNvSpPr/>
          <p:nvPr/>
        </p:nvSpPr>
        <p:spPr>
          <a:xfrm>
            <a:off x="6492240" y="2377440"/>
            <a:ext cx="4663440" cy="3566160"/>
          </a:xfrm>
          <a:prstGeom prst="rect">
            <a:avLst/>
          </a:prstGeom>
          <a:noFill/>
          <a:ln/>
        </p:spPr>
        <p:txBody>
          <a:bodyPr wrap="square" rtlCol="0" anchor="t">
            <a:normAutofit/>
          </a:bodyPr>
          <a:lstStyle/>
          <a:p>
            <a:pPr marL="304800" indent="-304800">
              <a:spcAft>
                <a:spcPts val="1200"/>
              </a:spcAft>
              <a:buSzPct val="100000"/>
              <a:buChar char="•"/>
            </a:pPr>
            <a:r>
              <a:rPr lang="en-US" sz="2200" dirty="0">
                <a:solidFill>
                  <a:srgbClr val="161A33"/>
                </a:solidFill>
                <a:latin typeface="Arial" pitchFamily="34" charset="0"/>
                <a:ea typeface="Arial" pitchFamily="34" charset="-122"/>
                <a:cs typeface="Arial" pitchFamily="34" charset="-120"/>
              </a:rPr>
              <a:t>Absorb energy from the surroundings</a:t>
            </a:r>
            <a:endParaRPr lang="en-US" sz="2200" dirty="0"/>
          </a:p>
          <a:p>
            <a:pPr marL="304800" indent="-304800">
              <a:spcAft>
                <a:spcPts val="1200"/>
              </a:spcAft>
              <a:buSzPct val="100000"/>
              <a:buChar char="•"/>
            </a:pPr>
            <a:r>
              <a:rPr lang="en-US" sz="2200" dirty="0">
                <a:solidFill>
                  <a:srgbClr val="161A33"/>
                </a:solidFill>
                <a:latin typeface="Arial" pitchFamily="34" charset="0"/>
                <a:ea typeface="Arial" pitchFamily="34" charset="-122"/>
                <a:cs typeface="Arial" pitchFamily="34" charset="-120"/>
              </a:rPr>
              <a:t>Heating limestone to make quicklime</a:t>
            </a:r>
            <a:endParaRPr lang="en-US" sz="2200" dirty="0"/>
          </a:p>
          <a:p>
            <a:pPr marL="304800" indent="-304800">
              <a:spcAft>
                <a:spcPts val="1200"/>
              </a:spcAft>
              <a:buSzPct val="100000"/>
              <a:buChar char="•"/>
            </a:pPr>
            <a:r>
              <a:rPr lang="en-US" sz="2200" dirty="0">
                <a:solidFill>
                  <a:srgbClr val="161A33"/>
                </a:solidFill>
                <a:latin typeface="Arial" pitchFamily="34" charset="0"/>
                <a:ea typeface="Arial" pitchFamily="34" charset="-122"/>
                <a:cs typeface="Arial" pitchFamily="34" charset="-120"/>
              </a:rPr>
              <a:t>Electrolysis of water</a:t>
            </a:r>
            <a:endParaRPr lang="en-US" sz="2200" dirty="0"/>
          </a:p>
          <a:p>
            <a:pPr marL="304800" indent="-304800">
              <a:spcAft>
                <a:spcPts val="1200"/>
              </a:spcAft>
              <a:buSzPct val="100000"/>
              <a:buChar char="•"/>
            </a:pPr>
            <a:r>
              <a:rPr lang="en-US" sz="2200" dirty="0">
                <a:solidFill>
                  <a:srgbClr val="161A33"/>
                </a:solidFill>
                <a:latin typeface="Arial" pitchFamily="34" charset="0"/>
                <a:ea typeface="Arial" pitchFamily="34" charset="-122"/>
                <a:cs typeface="Arial" pitchFamily="34" charset="-120"/>
              </a:rPr>
              <a:t>Silver chloride splitting in sunlight</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Oxidation and reduction</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Oxidation: a substance gains oxygen or loses hydrogen</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Reduction: a substance loses oxygen or gains hydrogen</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CuO + H₂ → Cu + H₂O</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Here CuO is reduced and H₂ is oxidised</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Both happen together: a redox reaction</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3" name="Text 4"/>
          <p:cNvSpPr/>
          <p:nvPr>
            <p:ph type="title" hasCustomPrompt="1"/>
          </p:nvPr>
        </p:nvSpPr>
        <p:spPr>
          <a:xfrm>
            <a:off x="731520" y="9601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Oxidation at home: corrosion and rancidity</a:t>
            </a:r>
            <a:endParaRPr lang="en-US" sz="3400" dirty="0"/>
          </a:p>
        </p:txBody>
      </p:sp>
      <p:sp>
        <p:nvSpPr>
          <p:cNvPr id="4" name="Shape 1"/>
          <p:cNvSpPr/>
          <p:nvPr/>
        </p:nvSpPr>
        <p:spPr>
          <a:xfrm>
            <a:off x="731520" y="2011680"/>
            <a:ext cx="109728" cy="3931920"/>
          </a:xfrm>
          <a:prstGeom prst="rect">
            <a:avLst/>
          </a:prstGeom>
          <a:solidFill>
            <a:srgbClr val="FF7A59"/>
          </a:solidFill>
          <a:ln w="12700">
            <a:solidFill>
              <a:srgbClr val="FF7A59"/>
            </a:solidFill>
            <a:prstDash val="solid"/>
          </a:ln>
        </p:spPr>
      </p:sp>
      <p:sp>
        <p:nvSpPr>
          <p:cNvPr id="5" name="Text 2"/>
          <p:cNvSpPr/>
          <p:nvPr/>
        </p:nvSpPr>
        <p:spPr>
          <a:xfrm>
            <a:off x="1005840" y="2011680"/>
            <a:ext cx="10332720" cy="3931920"/>
          </a:xfrm>
          <a:prstGeom prst="rect">
            <a:avLst/>
          </a:prstGeom>
          <a:noFill/>
          <a:ln/>
        </p:spPr>
        <p:txBody>
          <a:bodyPr wrap="square" rtlCol="0" anchor="t">
            <a:normAutofit/>
          </a:bodyPr>
          <a:lstStyle/>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An iron gate rusts faster in damp, humid weather</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Silver jewellery and cutlery slowly turn black</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Copper vessels develop a green coating</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Old crisps and cooking oil smell and taste stale (rancid)</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Crisp (chip) packets are filled with nitrogen to slow rancidity</a:t>
            </a:r>
            <a:endParaRPr lang="en-US" sz="26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3" name="Text 3"/>
          <p:cNvSpPr/>
          <p:nvPr>
            <p:ph type="title" hasCustomPrompt="1"/>
          </p:nvPr>
        </p:nvSpPr>
        <p:spPr>
          <a:xfrm>
            <a:off x="731520" y="502920"/>
            <a:ext cx="3657600" cy="548640"/>
          </a:xfrm>
          <a:prstGeom prst="rect">
            <a:avLst/>
          </a:prstGeom>
          <a:noFill/>
          <a:ln/>
        </p:spPr>
        <p:txBody>
          <a:bodyPr wrap="square" lIns="0" tIns="0" rIns="0" bIns="0" rtlCol="0" anchor="ctr">
            <a:normAutofit/>
          </a:bodyPr>
          <a:lstStyle/>
          <a:p>
            <a:pPr algn="ctr" indent="0" marL="0">
              <a:buNone/>
            </a:pPr>
            <a:r>
              <a:rPr lang="en-US" sz="1800" b="1" dirty="0">
                <a:solidFill>
                  <a:srgbClr val="3A1206"/>
                </a:solidFill>
                <a:latin typeface="Arial" pitchFamily="34" charset="0"/>
                <a:ea typeface="Arial" pitchFamily="34" charset="-122"/>
                <a:cs typeface="Arial" pitchFamily="34" charset="-120"/>
              </a:rPr>
              <a:t>Quick check</a:t>
            </a:r>
            <a:endParaRPr lang="en-US" sz="1800" dirty="0"/>
          </a:p>
        </p:txBody>
      </p:sp>
      <p:sp>
        <p:nvSpPr>
          <p:cNvPr id="4" name="Text 1"/>
          <p:cNvSpPr/>
          <p:nvPr/>
        </p:nvSpPr>
        <p:spPr>
          <a:xfrm>
            <a:off x="731520" y="1280160"/>
            <a:ext cx="10698480" cy="1371600"/>
          </a:xfrm>
          <a:prstGeom prst="rect">
            <a:avLst/>
          </a:prstGeom>
          <a:noFill/>
          <a:ln/>
        </p:spPr>
        <p:txBody>
          <a:bodyPr wrap="square" rtlCol="0" anchor="t">
            <a:normAutofit/>
          </a:bodyPr>
          <a:lstStyle/>
          <a:p>
            <a:pPr indent="0" marL="0">
              <a:buNone/>
            </a:pPr>
            <a:r>
              <a:rPr lang="en-US" sz="3000" b="1" dirty="0">
                <a:solidFill>
                  <a:srgbClr val="161A33"/>
                </a:solidFill>
                <a:latin typeface="Arial" pitchFamily="34" charset="0"/>
                <a:ea typeface="Arial" pitchFamily="34" charset="-122"/>
                <a:cs typeface="Arial" pitchFamily="34" charset="-120"/>
              </a:rPr>
              <a:t>In CuO + H₂ → Cu + H₂O, which substance is oxidised?</a:t>
            </a:r>
            <a:endParaRPr lang="en-US" sz="3000" dirty="0"/>
          </a:p>
        </p:txBody>
      </p:sp>
      <p:sp>
        <p:nvSpPr>
          <p:cNvPr id="5" name="Text 2"/>
          <p:cNvSpPr/>
          <p:nvPr/>
        </p:nvSpPr>
        <p:spPr>
          <a:xfrm>
            <a:off x="731520" y="2926080"/>
            <a:ext cx="5212080" cy="1188720"/>
          </a:xfrm>
          <a:prstGeom prst="rect">
            <a:avLst/>
          </a:prstGeom>
          <a:solidFill>
            <a:srgbClr val="F3F4FB"/>
          </a:solidFill>
          <a:ln/>
        </p:spPr>
        <p:txBody>
          <a:bodyPr wrap="square" lIns="152400" tIns="152400" rIns="152400" bIns="152400" rtlCol="0" anchor="ctr"/>
          <a:lstStyle/>
          <a:p>
            <a:pPr indent="0" marL="0">
              <a:buNone/>
            </a:pPr>
            <a:r>
              <a:rPr lang="en-US" sz="2200" b="1" dirty="0">
                <a:solidFill>
                  <a:srgbClr val="161A33"/>
                </a:solidFill>
                <a:latin typeface="Arial" pitchFamily="34" charset="0"/>
                <a:ea typeface="Arial" pitchFamily="34" charset="-122"/>
                <a:cs typeface="Arial" pitchFamily="34" charset="-120"/>
              </a:rPr>
              <a:t>A.  </a:t>
            </a:r>
            <a:pPr indent="0" marL="0">
              <a:buNone/>
            </a:pPr>
            <a:r>
              <a:rPr lang="en-US" sz="2200" dirty="0">
                <a:solidFill>
                  <a:srgbClr val="161A33"/>
                </a:solidFill>
                <a:latin typeface="Arial" pitchFamily="34" charset="0"/>
                <a:ea typeface="Arial" pitchFamily="34" charset="-122"/>
                <a:cs typeface="Arial" pitchFamily="34" charset="-120"/>
              </a:rPr>
              <a:t>CuO</a:t>
            </a:r>
            <a:endParaRPr lang="en-US" sz="2200" dirty="0"/>
          </a:p>
        </p:txBody>
      </p:sp>
      <p:sp>
        <p:nvSpPr>
          <p:cNvPr id="6" name="Text 3"/>
          <p:cNvSpPr/>
          <p:nvPr/>
        </p:nvSpPr>
        <p:spPr>
          <a:xfrm>
            <a:off x="6217920" y="2926080"/>
            <a:ext cx="5212080" cy="1188720"/>
          </a:xfrm>
          <a:prstGeom prst="rect">
            <a:avLst/>
          </a:prstGeom>
          <a:solidFill>
            <a:srgbClr val="F3F4FB"/>
          </a:solidFill>
          <a:ln/>
        </p:spPr>
        <p:txBody>
          <a:bodyPr wrap="square" lIns="152400" tIns="152400" rIns="152400" bIns="152400" rtlCol="0" anchor="ctr"/>
          <a:lstStyle/>
          <a:p>
            <a:pPr indent="0" marL="0">
              <a:buNone/>
            </a:pPr>
            <a:r>
              <a:rPr lang="en-US" sz="2200" b="1" dirty="0">
                <a:solidFill>
                  <a:srgbClr val="161A33"/>
                </a:solidFill>
                <a:latin typeface="Arial" pitchFamily="34" charset="0"/>
                <a:ea typeface="Arial" pitchFamily="34" charset="-122"/>
                <a:cs typeface="Arial" pitchFamily="34" charset="-120"/>
              </a:rPr>
              <a:t>B.  </a:t>
            </a:r>
            <a:pPr indent="0" marL="0">
              <a:buNone/>
            </a:pPr>
            <a:r>
              <a:rPr lang="en-US" sz="2200" dirty="0">
                <a:solidFill>
                  <a:srgbClr val="161A33"/>
                </a:solidFill>
                <a:latin typeface="Arial" pitchFamily="34" charset="0"/>
                <a:ea typeface="Arial" pitchFamily="34" charset="-122"/>
                <a:cs typeface="Arial" pitchFamily="34" charset="-120"/>
              </a:rPr>
              <a:t>H₂</a:t>
            </a:r>
            <a:endParaRPr lang="en-US" sz="2200" dirty="0"/>
          </a:p>
        </p:txBody>
      </p:sp>
      <p:sp>
        <p:nvSpPr>
          <p:cNvPr id="7" name="Text 4"/>
          <p:cNvSpPr/>
          <p:nvPr/>
        </p:nvSpPr>
        <p:spPr>
          <a:xfrm>
            <a:off x="731520" y="4389120"/>
            <a:ext cx="5212080" cy="1188720"/>
          </a:xfrm>
          <a:prstGeom prst="rect">
            <a:avLst/>
          </a:prstGeom>
          <a:solidFill>
            <a:srgbClr val="F3F4FB"/>
          </a:solidFill>
          <a:ln/>
        </p:spPr>
        <p:txBody>
          <a:bodyPr wrap="square" lIns="152400" tIns="152400" rIns="152400" bIns="152400" rtlCol="0" anchor="ctr"/>
          <a:lstStyle/>
          <a:p>
            <a:pPr indent="0" marL="0">
              <a:buNone/>
            </a:pPr>
            <a:r>
              <a:rPr lang="en-US" sz="2200" b="1" dirty="0">
                <a:solidFill>
                  <a:srgbClr val="161A33"/>
                </a:solidFill>
                <a:latin typeface="Arial" pitchFamily="34" charset="0"/>
                <a:ea typeface="Arial" pitchFamily="34" charset="-122"/>
                <a:cs typeface="Arial" pitchFamily="34" charset="-120"/>
              </a:rPr>
              <a:t>C.  </a:t>
            </a:r>
            <a:pPr indent="0" marL="0">
              <a:buNone/>
            </a:pPr>
            <a:r>
              <a:rPr lang="en-US" sz="2200" dirty="0">
                <a:solidFill>
                  <a:srgbClr val="161A33"/>
                </a:solidFill>
                <a:latin typeface="Arial" pitchFamily="34" charset="0"/>
                <a:ea typeface="Arial" pitchFamily="34" charset="-122"/>
                <a:cs typeface="Arial" pitchFamily="34" charset="-120"/>
              </a:rPr>
              <a:t>Cu</a:t>
            </a:r>
            <a:endParaRPr lang="en-US" sz="2200" dirty="0"/>
          </a:p>
        </p:txBody>
      </p:sp>
      <p:sp>
        <p:nvSpPr>
          <p:cNvPr id="8" name="Text 5"/>
          <p:cNvSpPr/>
          <p:nvPr/>
        </p:nvSpPr>
        <p:spPr>
          <a:xfrm>
            <a:off x="6217920" y="4389120"/>
            <a:ext cx="5212080" cy="1188720"/>
          </a:xfrm>
          <a:prstGeom prst="rect">
            <a:avLst/>
          </a:prstGeom>
          <a:solidFill>
            <a:srgbClr val="F3F4FB"/>
          </a:solidFill>
          <a:ln/>
        </p:spPr>
        <p:txBody>
          <a:bodyPr wrap="square" lIns="152400" tIns="152400" rIns="152400" bIns="152400" rtlCol="0" anchor="ctr"/>
          <a:lstStyle/>
          <a:p>
            <a:pPr indent="0" marL="0">
              <a:buNone/>
            </a:pPr>
            <a:r>
              <a:rPr lang="en-US" sz="2200" b="1" dirty="0">
                <a:solidFill>
                  <a:srgbClr val="161A33"/>
                </a:solidFill>
                <a:latin typeface="Arial" pitchFamily="34" charset="0"/>
                <a:ea typeface="Arial" pitchFamily="34" charset="-122"/>
                <a:cs typeface="Arial" pitchFamily="34" charset="-120"/>
              </a:rPr>
              <a:t>D.  </a:t>
            </a:r>
            <a:pPr indent="0" marL="0">
              <a:buNone/>
            </a:pPr>
            <a:r>
              <a:rPr lang="en-US" sz="2200" dirty="0">
                <a:solidFill>
                  <a:srgbClr val="161A33"/>
                </a:solidFill>
                <a:latin typeface="Arial" pitchFamily="34" charset="0"/>
                <a:ea typeface="Arial" pitchFamily="34" charset="-122"/>
                <a:cs typeface="Arial" pitchFamily="34" charset="-120"/>
              </a:rPr>
              <a:t>H₂O</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Key takeaways</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Reactions rearrange atoms into new substances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Balanced equations obey conservation of mass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Four types: combination, decomposition, displacement, double displacement</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Reactions either release heat or absorb energy</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Oxidation and reduction always happen together</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LearnBySlides (learnbyslides.com)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Chemical Reactions and Equations: Lesson Slides &amp; Worksheet</dc:title>
  <dc:subject>A ready-to-teach chemistry lesson for ages 15–16 on chemical reactions and equations: writing and balancing equations, the main reaction types, exothermic and endothermic changes, oxidation, reduction, corrosion and rancidity.</dc:subject>
  <dc:creator>LearnBySlides</dc:creator>
  <cp:lastModifiedBy>LearnBySlides</cp:lastModifiedBy>
  <cp:revision>1</cp:revision>
  <dcterms:created xsi:type="dcterms:W3CDTF">2026-10-01T06:36:45Z</dcterms:created>
  <dcterms:modified xsi:type="dcterms:W3CDTF">2026-10-01T06:36:46Z</dcterms:modified>
</cp:coreProperties>
</file>