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 book across the desk and let it stop. Ask: why did it stop? Collect answers without judging them; many students will say it 'ran out of force'. Tell them that by the end of the lesson they will be able to explain it with Newton's first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two of the objectives involve calculations, so calculators are useful later. Ask students which law they have heard of before; most will know 'every action has an equal and opposite reaction', which is a loose version of the third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longer arrow means a bigger force. Pass round a newton meter and let students feel 1 N: it is roughly the weight of a 100 g apple, because 0.1 kg × 9.8 N/kg is about 1 N. Ask for one example of a force changing shape (squashing a sponge) and one changing direction (kicking a moving ball).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a magnet above a paper clip to show a non-contact force in action. Ask students to name the forces on a book resting on a table: weight (non-contact) down and the normal force from the table (contact) up. Keep this example; it returns when we meet the third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 tug of war on the board with arrows of different lengths. Ask: what is the resultant if both teams pull with 400 N? Zero, so nothing changes. At this level we only add forces along one line; adding forces at angles comes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the surprising half of this slide: balanced forces do not mean 'not moving'. A car at a steady 50 km/h (about 30 mph) on a straight road has balanced forces, because the driving force equals friction plus air resistance. This is the most common misconception in the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 to the sliding book: it stopped because friction acted as an unbalanced force, not because its force ran out. In space, far from other objects, a probe keeps moving without its engines. Ask: why is it harder to start pushing a full shopping trolley than an empty 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the formula triangle if your students use one, and show the rearrangements a = F ÷ m and m = F ÷ a. Make sure students use the resultant force, not just one of the forces. Acceleration is in the same direction as the resultant force.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through each line on the board. Ask what happens to the acceleration as the car speeds up and air resistance grows: the resultant force falls, so the acceleration falls. When air resistance plus friction equals 3,000 N, the forces balance and the car travels at a steady top speed.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a 50 kg student weighs 50 × 9.8 = 490 N on Earth, but only about one-sixth of that, roughly 80 N, on the Moon. Their mass is 50 kg in both places. Some courses round g to 10 N/kg; tell students which value your exam uses. Ask: why is 'I weigh 50 kg' not quite right in physics?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a swimmer pushes backwards on the pool wall and the wall pushes the swimmer forwards; your foot pushes backwards on the ground and the ground pushes you forwards; a rocket pushes gas backwards and the gas pushes the rocket forwards. Ask a pair of students on wheeled chairs (if safe) to push palms: both move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hardest idea in the lesson. The book's weight and the table's push are equal and opposite, but they are not a third-law pair: both act on the book and they are different types of force. The partner of the book's weight is the book's gravitational pull on the Earth.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poster as a recap or print it for the classroom wall. Ask students to add their own everyday example under each law in their books, then share one with a partner. Good examples: a bus passenger lurching forwards (first), a full trolley being harder to accelerate (second), a rowing boat moving forwards as the oars push water back (third).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B, 3 m/s², from a = F ÷ m = 6 ÷ 2. Students who chose A multiplied instead of dividing; students who chose D added the numbers. Ask one student to explain how they rearranged F = 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explain the sliding book from the start of the lesson using the first law. Then move to the five-question quiz. Homework idea: find three examples of Newton's laws at home or on the way to school and label the forces with arrows.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B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949A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6355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54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learnbyslides.com · CC BY-NC 4.0</a:t>
            </a:r>
            <a:endParaRPr lang="en-US" sz="1100" dirty="0"/>
          </a:p>
        </p:txBody>
      </p:sp>
      <p:sp>
        <p:nvSpPr>
          <p:cNvPr id="4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BS-TINT">
    <p:bg>
      <p:bgPr>
        <a:solidFill>
          <a:srgbClr val="F3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949A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6355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54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learnbyslides.com · CC BY-NC 4.0</a:t>
            </a:r>
            <a:endParaRPr lang="en-US" sz="1100" dirty="0"/>
          </a:p>
        </p:txBody>
      </p:sp>
      <p:sp>
        <p:nvSpPr>
          <p:cNvPr id="4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BS-EXAMP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949AB"/>
          </a:solidFill>
          <a:ln/>
        </p:spPr>
      </p:sp>
      <p:sp>
        <p:nvSpPr>
          <p:cNvPr id="3" name="Shape 1"/>
          <p:cNvSpPr/>
          <p:nvPr/>
        </p:nvSpPr>
        <p:spPr>
          <a:xfrm>
            <a:off x="731520" y="411480"/>
            <a:ext cx="2011680" cy="457200"/>
          </a:xfrm>
          <a:prstGeom prst="rect">
            <a:avLst/>
          </a:prstGeom>
          <a:solidFill>
            <a:srgbClr val="FF7A59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4114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A12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6355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54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learnbyslides.com · CC BY-NC 4.0</a:t>
            </a:r>
            <a:endParaRPr lang="en-US" sz="1100" dirty="0"/>
          </a:p>
        </p:txBody>
      </p:sp>
      <p:sp>
        <p:nvSpPr>
          <p:cNvPr id="6" name="Text 4"/>
          <p:cNvSpPr/>
          <p:nvPr>
            <p:ph type="title" hasCustomPrompt="1"/>
          </p:nvPr>
        </p:nvSpPr>
        <p:spPr>
          <a:xfrm>
            <a:off x="731520" y="96012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BS-QUI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949AB"/>
          </a:solidFill>
          <a:ln/>
        </p:spPr>
      </p:sp>
      <p:sp>
        <p:nvSpPr>
          <p:cNvPr id="3" name="Shape 1"/>
          <p:cNvSpPr/>
          <p:nvPr/>
        </p:nvSpPr>
        <p:spPr>
          <a:xfrm>
            <a:off x="731520" y="502920"/>
            <a:ext cx="3657600" cy="548640"/>
          </a:xfrm>
          <a:prstGeom prst="rect">
            <a:avLst/>
          </a:prstGeom>
          <a:solidFill>
            <a:srgbClr val="FF7A59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6355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54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learnbyslides.com · CC BY-NC 4.0</a:t>
            </a:r>
            <a:endParaRPr lang="en-US" sz="1100" dirty="0"/>
          </a:p>
        </p:txBody>
      </p:sp>
      <p:sp>
        <p:nvSpPr>
          <p:cNvPr id="5" name="Text 3"/>
          <p:cNvSpPr/>
          <p:nvPr>
            <p:ph type="title" hasCustomPrompt="1"/>
          </p:nvPr>
        </p:nvSpPr>
        <p:spPr>
          <a:xfrm>
            <a:off x="731520" y="502920"/>
            <a:ext cx="3657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b="1" dirty="0">
                <a:solidFill>
                  <a:srgbClr val="3A120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BS-TITLE">
    <p:bg>
      <p:bgPr>
        <a:solidFill>
          <a:srgbClr val="3949A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FF7A5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FF7A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SLIDES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31520" y="5120640"/>
            <a:ext cx="1463040" cy="91440"/>
          </a:xfrm>
          <a:prstGeom prst="rect">
            <a:avLst/>
          </a:prstGeom>
          <a:solidFill>
            <a:srgbClr val="FF7A59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6355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learnbyslides.com · CC BY-NC 4.0</a:t>
            </a:r>
            <a:endParaRPr lang="en-US" sz="1100" dirty="0"/>
          </a:p>
        </p:txBody>
      </p:sp>
      <p:sp>
        <p:nvSpPr>
          <p:cNvPr id="6" name="Text 4"/>
          <p:cNvSpPr/>
          <p:nvPr>
            <p:ph type="title" hasCustomPrompt="1"/>
          </p:nvPr>
        </p:nvSpPr>
        <p:spPr>
          <a:xfrm>
            <a:off x="731520" y="1737360"/>
            <a:ext cx="106984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endParaRPr lang="en-US" sz="5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4"/>
          <p:cNvSpPr/>
          <p:nvPr>
            <p:ph type="title" hasCustomPrompt="1"/>
          </p:nvPr>
        </p:nvSpPr>
        <p:spPr>
          <a:xfrm>
            <a:off x="731520" y="173736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and Newton's Laws of Motion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731520" y="3840480"/>
            <a:ext cx="10241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 · Why things start, stop, speed up and change direction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end of this lesson you can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forces and measure them in newtons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the resultant force on an object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Newton's three laws of motion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Calculate with F = ma and W = mg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why third-law pairs do not cancel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force?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force is a push or a pull on an object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has a size and a direction, so we draw it as an arrow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Unit: the newton (N)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with a newton meter (force meter)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force can change an object's speed, direction or shape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and non-contact forces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forces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only when objects touch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Friction between surfaces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resistance and water resistance (drag)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 (reaction) force from a surface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Tension in a rope or string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Non-contact forces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across a gap, without touching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Gravity (weight)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 force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Electrostatic force between charges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force: adding forces in a line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forces on one object combine into one resultant force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direction: add them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Opposite directions: subtract the smaller from the larger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resultant acts in the direction of the larger force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50 N right and 30 N left give 20 N right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and unbalanced forces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 is zero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still object stays still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moving object keeps the same speed and direction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a car cruising at a steady speed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Unbalanced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 is not zero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object accelerates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speeds up, slows down or changes direction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a car braking at traffic lights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Newton's first law: inertia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no resultant force, an object at rest stays at rest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moving object keeps moving at constant speed in a straight line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Inertia: the tendency to resist changes in motion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mass means more inertia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Seat belts stop you carrying on forwards when a car brakes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Newton's second law: F = ma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 = mass × acceleration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in newtons, m in kilograms, a in m/s²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N gives a 1 kg mass an acceleration of 1 m/s²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Bigger force, same mass: bigger acceleration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force, bigger mass: smaller acceleration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4"/>
          <p:cNvSpPr/>
          <p:nvPr>
            <p:ph type="title" hasCustomPrompt="1"/>
          </p:nvPr>
        </p:nvSpPr>
        <p:spPr>
          <a:xfrm>
            <a:off x="731520" y="9601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Worked example: a car pulling away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2011680"/>
            <a:ext cx="109728" cy="393192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5840" y="2011680"/>
            <a:ext cx="10332720" cy="3931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6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mass: 1,200 kg</a:t>
            </a:r>
            <a:endParaRPr lang="en-US" sz="26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6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Driving force 3,000 N; friction and air resistance 600 N</a:t>
            </a:r>
            <a:endParaRPr lang="en-US" sz="26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6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Resultant force = 3,000 − 600 = 2,400 N forwards</a:t>
            </a:r>
            <a:endParaRPr lang="en-US" sz="26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6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F ÷ m = 2,400 ÷ 1,200</a:t>
            </a:r>
            <a:endParaRPr lang="en-US" sz="26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6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2 m/s² forwards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and weight are different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amount of matter in an object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in kilograms (kg)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everywhere in the universe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with a balance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force of gravity on an object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in newtons (N)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 = mg; on Earth g ≈ 9.8 N/kg</a:t>
            </a:r>
            <a:endParaRPr lang="en-US" sz="2400" dirty="0"/>
          </a:p>
          <a:p>
            <a:pPr marL="304800" indent="-304800"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Moon g is about one-sixth as big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Newton's third law: interaction pairs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 pushes or pulls on B, B pushes or pulls back on A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 forces are equal in size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act in opposite directions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act on different objects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always the same type of force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Third-law pair or balanced forces?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Third-law pair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forces on two different objects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the same type of force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cancel, because they act on different objects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pulls Earth up; Earth pulls book down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3F4F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forces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more forces on one object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be different types of force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up to zero resultant force</a:t>
            </a:r>
            <a:endParaRPr lang="en-US" sz="2200" dirty="0"/>
          </a:p>
          <a:p>
            <a:pPr marL="304800" indent="-3048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 down and table push up on a book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three laws on one page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3258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54B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law: no resultant force, no change in motion. Second law: F = ma. Third law: forces come in equal and opposite pairs on different objects.</a:t>
            </a:r>
            <a:endParaRPr lang="en-US" sz="15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4860" y="1828800"/>
            <a:ext cx="4231119" cy="4434840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428" y="1828800"/>
            <a:ext cx="4963344" cy="44348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/>
          <p:cNvSpPr/>
          <p:nvPr>
            <p:ph type="title" hasCustomPrompt="1"/>
          </p:nvPr>
        </p:nvSpPr>
        <p:spPr>
          <a:xfrm>
            <a:off x="731520" y="5029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12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check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731520" y="1280160"/>
            <a:ext cx="10698480" cy="1371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2 kg trolley is pulled with a resultant force of 6 N. What is its acceleration?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31520" y="292608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 </a:t>
            </a:r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m/s²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217920" y="292608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 </a:t>
            </a:r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m/s²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31520" y="438912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 </a:t>
            </a:r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0.33 m/s²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217920" y="438912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 </a:t>
            </a:r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m/s²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>
            <p:ph type="title" hasCustomPrompt="1"/>
          </p:nvPr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are pushes or pulls, measured in newtons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forces: no change in motion, even if moving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Unbalanced forces cause acceleration: F = ma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 is a force: W = mg</a:t>
            </a:r>
            <a:endParaRPr lang="en-US" sz="2800" dirty="0"/>
          </a:p>
          <a:p>
            <a:pPr marL="304800" indent="-304800">
              <a:spcAft>
                <a:spcPts val="1500"/>
              </a:spcAft>
              <a:buSzPct val="100000"/>
              <a:buChar char="•"/>
            </a:pPr>
            <a:r>
              <a:rPr lang="en-US" sz="2800" dirty="0">
                <a:solidFill>
                  <a:srgbClr val="161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Third-law pairs act on different objects and never cancel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LearnBySlides (learnbyslides.com)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Forces and Newton's Laws of Motion Lesson Slides</dc:title>
  <dc:subject>A ready-to-teach physics lesson for ages 12–15 on forces: contact and non-contact forces, resultant force, balanced and unbalanced forces, mass and weight, and Newton's three laws of motion, with F = ma worked examples.</dc:subject>
  <dc:creator>LearnBySlides</dc:creator>
  <cp:lastModifiedBy>LearnBySlides</cp:lastModifiedBy>
  <cp:revision>1</cp:revision>
  <dcterms:created xsi:type="dcterms:W3CDTF">2026-10-01T10:03:40Z</dcterms:created>
  <dcterms:modified xsi:type="dcterms:W3CDTF">2026-10-01T10:03:40Z</dcterms:modified>
</cp:coreProperties>
</file>