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students where they meet fractions: recipes, time (a quarter past), sports scores, sale prices. Collect a few examples on the board and come back to them when you reach fractions of amounts.
Ask the class: Where have you seen fractions outside a maths lesson today?
For students: A fraction describes equal parts of a whole. In this lesson you build fractions, compare them and use them to find parts of amounts.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Tell students that the five-question quiz at the end checks one goal per question, so they should listen for each goal as it comes up.
For students: Keep these five goals in mind. The quiz at the end checks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word equal. Draw a rectangle cut into four unequal strips and ask whether each strip is a quarter. The most common early error is to count pieces without checking they are the same size.
Ask the class: If a bar is cut into four pieces of different sizes, is each piece a quarter? Why not?
For students: The parts must be equal. A bar cut into four pieces of different sizes is not cut into quarters, even though there are four pieces.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students suggest fractions to build. Ask them to predict the picture before you press the buttons. Point out that when numerator and denominator are equal the whole is shaded, which is why 4/4 = 1.
Ask the class: Keep the numerator at 1 and make the denominator bigger. What happens to the size of the shaded part?
For students: Change the numbers and watch the shapes. The denominator changes how many parts the whole is cut into; the numerator changes how many are shaded.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Fractions with numerator 1 are called unit fractions. Many students think 1/4 is bigger than 1/3 because 4 is bigger than 3; the aligned bars make the opposite obvious. Ask students to put 1/2, 1/5 and 1/10 in order without drawing.
Ask the class: Would you rather have one third or one quarter of the same bar of chocolate? Explain using the picture.
For students: With the same whole, a bigger denominator means smaller parts. That is why one quarter is less than one third, even though 4 is bigger than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 lines move students from seeing a fraction as a piece of a shape to seeing it as a number. If time allows, extend the line past 1 and place 5/4, linking to improper fractions.
Ask the class: Where would five quarters go on this number line? Is it more or less than 1?
For students: A fraction is also a number with its own place on the number line, between whole numbers. Equal fractions sit at exactly the same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link explicit: cutting every part in half doubles the denominator, and the shaded parts double too. Warn against adding the same number to top and bottom: 1/2 is not equal to 2/3.
Ask the class: Why does multiplying only the numerator by 2 not give an equivalent fraction?
For students: Splitting every part in two doubles both the number of parts and the number shaded, so the amount stays the same. That is why you multiply the top and the bottom by the same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dividing by 2 then 3 also works (12/18 = 6/9 = 2/3). Ask students to simplify 15/20 and 8/12 on mini whiteboards before moving on.
Ask the class: Could you simplify 12/18 in two smaller steps instead? Which numbers would you divide by?
For students: A fraction is in its simplest form when the top and bottom have no common factor except 1. Dividing by the highest common factor gets there in one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lowest common multiple of the denominators. For 2/3 and 3/5 that is 15. Ask a student to explain why the parts in both bars are now the same size, so counting them is fair.
Ask the class: Why is 15 a good choice of common denominator for thirds and fifths?
For students: When the denominators are the same, compare the numerators. A common denominator turns a hard comparison into an easy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shortcuts save time but only work in these two cases. For anything else, find a common denominator.
Ask the class: Which shortcut works for 4/9 and 4/11? Which fraction is bigger?
For students: If the bottoms match, the bigger top wins. If the tops match, the smaller bottom wins, because its parts are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often stop at 8/12, 9/12, 10/12 and forget to give the answer in the original form. Model writing the final line in full.
Ask the class: Where would 7/12 go in this list?
For students: Rewrite every fraction with the same denominator, order the numerators, then write the answer using the original 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back to the opening examples from everyday life. Then practise: 2/5 of 30, 5/8 of 24, 3/10 of 70. Students who are secure can try finding the whole when they know a fraction of it.
Ask the class: A jacket costs 40 dollars and is reduced by a quarter. How much is taken off, and what is the new price?
For students: To find a fraction of an amount, divide by the denominator to find one part, then multiply by the numerator.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card previews adding fractions, which is the next lesson. Use it only as a warning: to add fractions you need a common denominator, so 1/2 + 1/3 = 3/6 + 2/6 = 5/6.
Ask the class: Vote on each card before turning it. Which mistake have you made before?
For students: Turn each card over to check the idea. Each of these mistakes is common in tests, so it pays to know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7/10. Any common denominator works; 120 is the lowest common multiple of 5, 8, 10 and 3. A quicker route is to compare each with a benchmark: all are just over 1/2, so a common denominator is the safe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everyday examples from the start and ask students to explain one of them using today's vocabulary. Then move to the five-question quiz. Homework idea: find three fractions in a recipe, a timetable or a shop and draw each one.
For students: Use these five points to check yourself against the goals from the start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V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F7B955"/>
          </a:solidFill>
          <a:ln/>
        </p:spPr>
      </p:sp>
      <p:sp>
        <p:nvSpPr>
          <p:cNvPr id="3" name="Text 1"/>
          <p:cNvSpPr/>
          <p:nvPr/>
        </p:nvSpPr>
        <p:spPr>
          <a:xfrm>
            <a:off x="640080" y="6382512"/>
            <a:ext cx="5486400" cy="274320"/>
          </a:xfrm>
          <a:prstGeom prst="rect">
            <a:avLst/>
          </a:prstGeom>
          <a:noFill/>
          <a:ln/>
        </p:spPr>
        <p:txBody>
          <a:bodyPr wrap="square" rtlCol="0" anchor="ctr"/>
          <a:lstStyle/>
          <a:p>
            <a:pPr indent="0" marL="0">
              <a:buNone/>
            </a:pPr>
            <a:r>
              <a:rPr lang="en-US" sz="1000" dirty="0">
                <a:solidFill>
                  <a:srgbClr val="44547A"/>
                </a:solidFill>
                <a:latin typeface="Arial" pitchFamily="34" charset="0"/>
                <a:ea typeface="Arial" pitchFamily="34" charset="-122"/>
                <a:cs typeface="Arial" pitchFamily="34" charset="-120"/>
              </a:rPr>
              <a:t>learnbyslides.com · CC BY-NC 4.0</a:t>
            </a:r>
            <a:endParaRPr lang="en-US" sz="1000" dirty="0"/>
          </a:p>
        </p:txBody>
      </p:sp>
      <p:sp>
        <p:nvSpPr>
          <p:cNvPr id="4" name="Text 2"/>
          <p:cNvSpPr/>
          <p:nvPr>
            <p:ph type="title" hasCustomPrompt="1"/>
          </p:nvPr>
        </p:nvSpPr>
        <p:spPr>
          <a:xfrm>
            <a:off x="640080" y="457200"/>
            <a:ext cx="10881360" cy="822960"/>
          </a:xfrm>
          <a:prstGeom prst="rect">
            <a:avLst/>
          </a:prstGeom>
          <a:noFill/>
          <a:ln/>
        </p:spPr>
        <p:txBody>
          <a:bodyPr wrap="square" rtlCol="0"/>
          <a:lstStyle>
            <a:lvl1pPr indent="0" marL="0">
              <a:buNone/>
              <a:defRPr lang="en-US" sz="3200" b="1" dirty="0">
                <a:solidFill>
                  <a:srgbClr val="172D52"/>
                </a:solidFill>
                <a:latin typeface="Arial" pitchFamily="34" charset="0"/>
                <a:ea typeface="Arial" pitchFamily="34" charset="-122"/>
                <a:cs typeface="Arial" pitchFamily="34" charset="-120"/>
              </a:defRPr>
            </a:lvl1pPr>
          </a:lstStyle>
          <a:p>
            <a:pPr indent="0" marL="0">
              <a:buNone/>
            </a:pPr>
            <a:endParaRPr lang="en-US" sz="32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V3-TITLE">
    <p:bg>
      <p:bgPr>
        <a:solidFill>
          <a:srgbClr val="F7F5EF"/>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F7B955"/>
          </a:solidFill>
          <a:ln/>
        </p:spPr>
      </p:sp>
      <p:sp>
        <p:nvSpPr>
          <p:cNvPr id="3" name="Text 1"/>
          <p:cNvSpPr/>
          <p:nvPr/>
        </p:nvSpPr>
        <p:spPr>
          <a:xfrm>
            <a:off x="640080" y="6382512"/>
            <a:ext cx="5486400" cy="274320"/>
          </a:xfrm>
          <a:prstGeom prst="rect">
            <a:avLst/>
          </a:prstGeom>
          <a:noFill/>
          <a:ln/>
        </p:spPr>
        <p:txBody>
          <a:bodyPr wrap="square" rtlCol="0" anchor="ctr"/>
          <a:lstStyle/>
          <a:p>
            <a:pPr indent="0" marL="0">
              <a:buNone/>
            </a:pPr>
            <a:r>
              <a:rPr lang="en-US" sz="1000" dirty="0">
                <a:solidFill>
                  <a:srgbClr val="44547A"/>
                </a:solidFill>
                <a:latin typeface="Arial" pitchFamily="34" charset="0"/>
                <a:ea typeface="Arial" pitchFamily="34" charset="-122"/>
                <a:cs typeface="Arial" pitchFamily="34" charset="-120"/>
              </a:rPr>
              <a:t>learnbyslides.com · CC BY-NC 4.0</a:t>
            </a:r>
            <a:endParaRPr lang="en-US" sz="1000" dirty="0"/>
          </a:p>
        </p:txBody>
      </p:sp>
      <p:sp>
        <p:nvSpPr>
          <p:cNvPr id="4" name="Text 2"/>
          <p:cNvSpPr/>
          <p:nvPr>
            <p:ph type="title" hasCustomPrompt="1"/>
          </p:nvPr>
        </p:nvSpPr>
        <p:spPr>
          <a:xfrm>
            <a:off x="640080" y="2514600"/>
            <a:ext cx="5852160" cy="2011680"/>
          </a:xfrm>
          <a:prstGeom prst="rect">
            <a:avLst/>
          </a:prstGeom>
          <a:noFill/>
          <a:ln/>
        </p:spPr>
        <p:txBody>
          <a:bodyPr wrap="square" rtlCol="0"/>
          <a:lstStyle>
            <a:lvl1pPr indent="0" marL="0">
              <a:buNone/>
              <a:defRPr lang="en-US" sz="5400" b="1" dirty="0">
                <a:solidFill>
                  <a:srgbClr val="172D52"/>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640080" y="2011680"/>
            <a:ext cx="5852160" cy="457200"/>
          </a:xfrm>
          <a:prstGeom prst="rect">
            <a:avLst/>
          </a:prstGeom>
          <a:noFill/>
          <a:ln/>
        </p:spPr>
        <p:txBody>
          <a:bodyPr wrap="square" rtlCol="0" anchor="ctr"/>
          <a:lstStyle/>
          <a:p>
            <a:pPr indent="0" marL="0">
              <a:buNone/>
            </a:pPr>
            <a:r>
              <a:rPr lang="en-US" sz="1800" b="1" dirty="0">
                <a:solidFill>
                  <a:srgbClr val="855700"/>
                </a:solidFill>
                <a:latin typeface="Arial" pitchFamily="34" charset="0"/>
                <a:ea typeface="Arial" pitchFamily="34" charset="-122"/>
                <a:cs typeface="Arial" pitchFamily="34" charset="-120"/>
              </a:rPr>
              <a:t>Maths · Parts of a whole, made visible</a:t>
            </a:r>
            <a:endParaRPr lang="en-US" sz="1800" dirty="0"/>
          </a:p>
        </p:txBody>
      </p:sp>
      <p:sp>
        <p:nvSpPr>
          <p:cNvPr id="4" name="Text 2"/>
          <p:cNvSpPr/>
          <p:nvPr>
            <p:ph type="title" hasCustomPrompt="1"/>
          </p:nvPr>
        </p:nvSpPr>
        <p:spPr>
          <a:xfrm>
            <a:off x="640080" y="2514600"/>
            <a:ext cx="5852160" cy="2011680"/>
          </a:xfrm>
          <a:prstGeom prst="rect">
            <a:avLst/>
          </a:prstGeom>
          <a:noFill/>
          <a:ln/>
        </p:spPr>
        <p:txBody>
          <a:bodyPr wrap="square" lIns="0" tIns="0" rIns="0" bIns="0" rtlCol="0" anchor="t">
            <a:normAutofit/>
          </a:bodyPr>
          <a:lstStyle/>
          <a:p>
            <a:pPr indent="0" marL="0">
              <a:buNone/>
            </a:pPr>
            <a:r>
              <a:rPr lang="en-US" sz="5400" b="1" dirty="0">
                <a:solidFill>
                  <a:srgbClr val="172D52"/>
                </a:solidFill>
                <a:latin typeface="Arial" pitchFamily="34" charset="0"/>
                <a:ea typeface="Arial" pitchFamily="34" charset="-122"/>
                <a:cs typeface="Arial" pitchFamily="34" charset="-120"/>
              </a:rPr>
              <a:t>Fractions</a:t>
            </a:r>
            <a:endParaRPr lang="en-US" sz="5400" dirty="0"/>
          </a:p>
        </p:txBody>
      </p:sp>
      <p:pic>
        <p:nvPicPr>
          <p:cNvPr id="5" name="Image 0" descr="Three bars of the same length split into halves, thirds and quarters, with one part of each shaded, beside a circle split into four equal parts with three shaded.">    </p:cNvPr>
          <p:cNvPicPr>
            <a:picLocks noChangeAspect="1"/>
          </p:cNvPicPr>
          <p:nvPr/>
        </p:nvPicPr>
        <p:blipFill>
          <a:blip r:embed="rId1"/>
          <a:stretch>
            <a:fillRect/>
          </a:stretch>
        </p:blipFill>
        <p:spPr>
          <a:xfrm>
            <a:off x="6766560" y="1481416"/>
            <a:ext cx="4937760" cy="38037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p:nvPr/>
        </p:nvSpPr>
        <p:spPr>
          <a:xfrm>
            <a:off x="640080" y="182880"/>
            <a:ext cx="2377440" cy="292608"/>
          </a:xfrm>
          <a:prstGeom prst="rect">
            <a:avLst/>
          </a:prstGeom>
          <a:solidFill>
            <a:srgbClr val="FCEBC9"/>
          </a:solidFill>
          <a:ln/>
        </p:spPr>
        <p:txBody>
          <a:bodyPr wrap="square" lIns="25400" tIns="25400" rIns="25400" bIns="25400" rtlCol="0" anchor="ctr"/>
          <a:lstStyle/>
          <a:p>
            <a:pPr algn="ctr" indent="0" marL="0">
              <a:buNone/>
            </a:pPr>
            <a:r>
              <a:rPr lang="en-US" sz="1200" b="1" dirty="0">
                <a:solidFill>
                  <a:srgbClr val="855700"/>
                </a:solidFill>
                <a:latin typeface="Arial" pitchFamily="34" charset="0"/>
                <a:ea typeface="Arial" pitchFamily="34" charset="-122"/>
                <a:cs typeface="Arial" pitchFamily="34" charset="-120"/>
              </a:rPr>
              <a:t>Goals</a:t>
            </a:r>
            <a:endParaRPr lang="en-US" sz="1200" dirty="0"/>
          </a:p>
        </p:txBody>
      </p:sp>
      <p:sp>
        <p:nvSpPr>
          <p:cNvPr id="4"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By the end of this lesson you can</a:t>
            </a:r>
            <a:endParaRPr lang="en-US" sz="3200" dirty="0"/>
          </a:p>
        </p:txBody>
      </p:sp>
      <p:sp>
        <p:nvSpPr>
          <p:cNvPr id="5" name="Text 2"/>
          <p:cNvSpPr/>
          <p:nvPr/>
        </p:nvSpPr>
        <p:spPr>
          <a:xfrm>
            <a:off x="640080" y="1554480"/>
            <a:ext cx="10881360" cy="4572000"/>
          </a:xfrm>
          <a:prstGeom prst="rect">
            <a:avLst/>
          </a:prstGeom>
          <a:noFill/>
          <a:ln/>
        </p:spPr>
        <p:txBody>
          <a:bodyPr wrap="square" rtlCol="0" anchor="t">
            <a:normAutofit/>
          </a:bodyPr>
          <a:lstStyle/>
          <a:p>
            <a:pPr marL="279400" indent="-279400">
              <a:spcAft>
                <a:spcPts val="1300"/>
              </a:spcAft>
              <a:buSzPct val="100000"/>
              <a:buChar char="•"/>
            </a:pPr>
            <a:r>
              <a:rPr lang="en-US" sz="2600" dirty="0">
                <a:solidFill>
                  <a:srgbClr val="172D52"/>
                </a:solidFill>
                <a:latin typeface="Arial" pitchFamily="34" charset="0"/>
                <a:ea typeface="Arial" pitchFamily="34" charset="-122"/>
                <a:cs typeface="Arial" pitchFamily="34" charset="-120"/>
              </a:rPr>
              <a:t>Explain what the numerator and denominator mean</a:t>
            </a:r>
            <a:endParaRPr lang="en-US" sz="2600" dirty="0"/>
          </a:p>
          <a:p>
            <a:pPr marL="279400" indent="-279400">
              <a:spcAft>
                <a:spcPts val="1300"/>
              </a:spcAft>
              <a:buSzPct val="100000"/>
              <a:buChar char="•"/>
            </a:pPr>
            <a:r>
              <a:rPr lang="en-US" sz="2600" dirty="0">
                <a:solidFill>
                  <a:srgbClr val="172D52"/>
                </a:solidFill>
                <a:latin typeface="Arial" pitchFamily="34" charset="0"/>
                <a:ea typeface="Arial" pitchFamily="34" charset="-122"/>
                <a:cs typeface="Arial" pitchFamily="34" charset="-120"/>
              </a:rPr>
              <a:t>Show a fraction as part of a shape and on a number line</a:t>
            </a:r>
            <a:endParaRPr lang="en-US" sz="2600" dirty="0"/>
          </a:p>
          <a:p>
            <a:pPr marL="279400" indent="-279400">
              <a:spcAft>
                <a:spcPts val="1300"/>
              </a:spcAft>
              <a:buSzPct val="100000"/>
              <a:buChar char="•"/>
            </a:pPr>
            <a:r>
              <a:rPr lang="en-US" sz="2600" dirty="0">
                <a:solidFill>
                  <a:srgbClr val="172D52"/>
                </a:solidFill>
                <a:latin typeface="Arial" pitchFamily="34" charset="0"/>
                <a:ea typeface="Arial" pitchFamily="34" charset="-122"/>
                <a:cs typeface="Arial" pitchFamily="34" charset="-120"/>
              </a:rPr>
              <a:t>Find equivalent fractions and simplify</a:t>
            </a:r>
            <a:endParaRPr lang="en-US" sz="2600" dirty="0"/>
          </a:p>
          <a:p>
            <a:pPr marL="279400" indent="-279400">
              <a:spcAft>
                <a:spcPts val="1300"/>
              </a:spcAft>
              <a:buSzPct val="100000"/>
              <a:buChar char="•"/>
            </a:pPr>
            <a:r>
              <a:rPr lang="en-US" sz="2600" dirty="0">
                <a:solidFill>
                  <a:srgbClr val="172D52"/>
                </a:solidFill>
                <a:latin typeface="Arial" pitchFamily="34" charset="0"/>
                <a:ea typeface="Arial" pitchFamily="34" charset="-122"/>
                <a:cs typeface="Arial" pitchFamily="34" charset="-120"/>
              </a:rPr>
              <a:t>Compare and order fractions</a:t>
            </a:r>
            <a:endParaRPr lang="en-US" sz="2600" dirty="0"/>
          </a:p>
          <a:p>
            <a:pPr marL="279400" indent="-279400">
              <a:spcAft>
                <a:spcPts val="1300"/>
              </a:spcAft>
              <a:buSzPct val="100000"/>
              <a:buChar char="•"/>
            </a:pPr>
            <a:r>
              <a:rPr lang="en-US" sz="2600" dirty="0">
                <a:solidFill>
                  <a:srgbClr val="172D52"/>
                </a:solidFill>
                <a:latin typeface="Arial" pitchFamily="34" charset="0"/>
                <a:ea typeface="Arial" pitchFamily="34" charset="-122"/>
                <a:cs typeface="Arial" pitchFamily="34" charset="-120"/>
              </a:rPr>
              <a:t>Find a fraction of an amount</a:t>
            </a:r>
            <a:endParaRPr lang="en-US" sz="26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A fraction is equal parts of a whole</a:t>
            </a:r>
            <a:endParaRPr lang="en-US" sz="3200" dirty="0"/>
          </a:p>
        </p:txBody>
      </p:sp>
      <p:pic>
        <p:nvPicPr>
          <p:cNvPr id="4" name="Image 0" descr="A bar labelled one whole is split into four equal parts, and three of the parts are shaded to show three quarters.">    </p:cNvPr>
          <p:cNvPicPr>
            <a:picLocks noChangeAspect="1"/>
          </p:cNvPicPr>
          <p:nvPr/>
        </p:nvPicPr>
        <p:blipFill>
          <a:blip r:embed="rId1"/>
          <a:stretch>
            <a:fillRect/>
          </a:stretch>
        </p:blipFill>
        <p:spPr>
          <a:xfrm>
            <a:off x="640080" y="1606558"/>
            <a:ext cx="6035040" cy="4376403"/>
          </a:xfrm>
          <a:prstGeom prst="rect">
            <a:avLst/>
          </a:prstGeom>
        </p:spPr>
      </p:pic>
      <p:sp>
        <p:nvSpPr>
          <p:cNvPr id="5" name="Text 1"/>
          <p:cNvSpPr/>
          <p:nvPr/>
        </p:nvSpPr>
        <p:spPr>
          <a:xfrm>
            <a:off x="6949440" y="1554480"/>
            <a:ext cx="4572000" cy="4572000"/>
          </a:xfrm>
          <a:prstGeom prst="rect">
            <a:avLst/>
          </a:prstGeom>
          <a:noFill/>
          <a:ln/>
        </p:spPr>
        <p:txBody>
          <a:bodyPr wrap="square" rtlCol="0" anchor="t">
            <a:normAutofit/>
          </a:bodyPr>
          <a:lstStyle/>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Start with one whole</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Split it into equal parts</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Count the parts you are talking about</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Three of four equal parts is three quarters</a:t>
            </a:r>
            <a:endParaRPr lang="en-US" sz="22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Numerator and denominator</a:t>
            </a:r>
            <a:endParaRPr lang="en-US" sz="3200" dirty="0"/>
          </a:p>
        </p:txBody>
      </p:sp>
      <p:pic>
        <p:nvPicPr>
          <p:cNvPr id="4" name="Image 0" descr="An interactive fraction builder. Buttons change the numerator and the denominator, and a bar and a circle split into that many equal parts, with the numerator's worth shaded. It starts at three quarters.">    </p:cNvPr>
          <p:cNvPicPr>
            <a:picLocks noChangeAspect="1"/>
          </p:cNvPicPr>
          <p:nvPr/>
        </p:nvPicPr>
        <p:blipFill>
          <a:blip r:embed="rId1"/>
          <a:stretch>
            <a:fillRect/>
          </a:stretch>
        </p:blipFill>
        <p:spPr>
          <a:xfrm>
            <a:off x="640080" y="1534954"/>
            <a:ext cx="10881360" cy="3513773"/>
          </a:xfrm>
          <a:prstGeom prst="rect">
            <a:avLst/>
          </a:prstGeom>
        </p:spPr>
      </p:pic>
      <p:sp>
        <p:nvSpPr>
          <p:cNvPr id="5" name="Text 1"/>
          <p:cNvSpPr/>
          <p:nvPr/>
        </p:nvSpPr>
        <p:spPr>
          <a:xfrm>
            <a:off x="640080" y="5349240"/>
            <a:ext cx="10881360" cy="868680"/>
          </a:xfrm>
          <a:prstGeom prst="rect">
            <a:avLst/>
          </a:prstGeom>
          <a:noFill/>
          <a:ln/>
        </p:spPr>
        <p:txBody>
          <a:bodyPr wrap="square" rtlCol="0" anchor="t">
            <a:normAutofit/>
          </a:bodyPr>
          <a:lstStyle/>
          <a:p>
            <a:pPr indent="0" marL="0">
              <a:buNone/>
            </a:pPr>
            <a:r>
              <a:rPr lang="en-US" sz="1400" dirty="0">
                <a:solidFill>
                  <a:srgbClr val="172D52"/>
                </a:solidFill>
                <a:latin typeface="Arial" pitchFamily="34" charset="0"/>
                <a:ea typeface="Arial" pitchFamily="34" charset="-122"/>
                <a:cs typeface="Arial" pitchFamily="34" charset="-120"/>
              </a:rPr>
              <a:t>•  The denominator (bottom) is how many equal parts the whole has     •  The numerator (top) is how many of those parts we mean     •  3/4 means 3 of 4 equal parts</a:t>
            </a:r>
            <a:endParaRPr lang="en-US" sz="14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Halves, thirds and quarters</a:t>
            </a:r>
            <a:endParaRPr lang="en-US" sz="3200" dirty="0"/>
          </a:p>
        </p:txBody>
      </p:sp>
      <p:pic>
        <p:nvPicPr>
          <p:cNvPr id="4" name="Image 0" descr="Three bars of the same length. The first is split into two equal parts, the second into three and the third into four, with one part of each shaded, so one half, one third and one quarter can be compared directly.">    </p:cNvPr>
          <p:cNvPicPr>
            <a:picLocks noChangeAspect="1"/>
          </p:cNvPicPr>
          <p:nvPr/>
        </p:nvPicPr>
        <p:blipFill>
          <a:blip r:embed="rId1"/>
          <a:stretch>
            <a:fillRect/>
          </a:stretch>
        </p:blipFill>
        <p:spPr>
          <a:xfrm>
            <a:off x="640080" y="1849692"/>
            <a:ext cx="6035040" cy="3890136"/>
          </a:xfrm>
          <a:prstGeom prst="rect">
            <a:avLst/>
          </a:prstGeom>
        </p:spPr>
      </p:pic>
      <p:sp>
        <p:nvSpPr>
          <p:cNvPr id="5" name="Text 1"/>
          <p:cNvSpPr/>
          <p:nvPr/>
        </p:nvSpPr>
        <p:spPr>
          <a:xfrm>
            <a:off x="6949440" y="1554480"/>
            <a:ext cx="4572000" cy="4572000"/>
          </a:xfrm>
          <a:prstGeom prst="rect">
            <a:avLst/>
          </a:prstGeom>
          <a:noFill/>
          <a:ln/>
        </p:spPr>
        <p:txBody>
          <a:bodyPr wrap="square" rtlCol="0" anchor="t">
            <a:normAutofit/>
          </a:bodyPr>
          <a:lstStyle/>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Same whole, more parts: each part gets smaller</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One half is bigger than one third</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One third is bigger than one quarter</a:t>
            </a:r>
            <a:endParaRPr lang="en-US" sz="22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Fractions on a number line</a:t>
            </a:r>
            <a:endParaRPr lang="en-US" sz="3200" dirty="0"/>
          </a:p>
        </p:txBody>
      </p:sp>
      <p:pic>
        <p:nvPicPr>
          <p:cNvPr id="4" name="Image 0" descr="A number line from 0 to 1 split into quarters, labelled 0, one quarter, two quarters, three quarters and 1. Three equal jumps from 0 land on three quarters, and a note shows that two quarters is the same point as one half.">    </p:cNvPr>
          <p:cNvPicPr>
            <a:picLocks noChangeAspect="1"/>
          </p:cNvPicPr>
          <p:nvPr/>
        </p:nvPicPr>
        <p:blipFill>
          <a:blip r:embed="rId1"/>
          <a:stretch>
            <a:fillRect/>
          </a:stretch>
        </p:blipFill>
        <p:spPr>
          <a:xfrm>
            <a:off x="1285710" y="1371600"/>
            <a:ext cx="9590100" cy="3840480"/>
          </a:xfrm>
          <a:prstGeom prst="rect">
            <a:avLst/>
          </a:prstGeom>
        </p:spPr>
      </p:pic>
      <p:sp>
        <p:nvSpPr>
          <p:cNvPr id="5" name="Text 1"/>
          <p:cNvSpPr/>
          <p:nvPr/>
        </p:nvSpPr>
        <p:spPr>
          <a:xfrm>
            <a:off x="640080" y="5349240"/>
            <a:ext cx="10881360" cy="868680"/>
          </a:xfrm>
          <a:prstGeom prst="rect">
            <a:avLst/>
          </a:prstGeom>
          <a:noFill/>
          <a:ln/>
        </p:spPr>
        <p:txBody>
          <a:bodyPr wrap="square" rtlCol="0" anchor="t">
            <a:normAutofit/>
          </a:bodyPr>
          <a:lstStyle/>
          <a:p>
            <a:pPr indent="0" marL="0">
              <a:buNone/>
            </a:pPr>
            <a:r>
              <a:rPr lang="en-US" sz="1400" dirty="0">
                <a:solidFill>
                  <a:srgbClr val="172D52"/>
                </a:solidFill>
                <a:latin typeface="Arial" pitchFamily="34" charset="0"/>
                <a:ea typeface="Arial" pitchFamily="34" charset="-122"/>
                <a:cs typeface="Arial" pitchFamily="34" charset="-120"/>
              </a:rPr>
              <a:t>•  Split the line from 0 to 1 into equal steps     •  Count steps from 0 to place the fraction     •  Two quarters and one half are the same point</a:t>
            </a:r>
            <a:endParaRPr lang="en-US" sz="14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Equivalent fractions</a:t>
            </a:r>
            <a:endParaRPr lang="en-US" sz="3200" dirty="0"/>
          </a:p>
        </p:txBody>
      </p:sp>
      <p:pic>
        <p:nvPicPr>
          <p:cNvPr id="4" name="Image 0" descr="Three bars of the same length showing one half, two quarters and four eighths. The shaded part ends at the same place on every bar, showing the three fractions are equal.">    </p:cNvPr>
          <p:cNvPicPr>
            <a:picLocks noChangeAspect="1"/>
          </p:cNvPicPr>
          <p:nvPr/>
        </p:nvPicPr>
        <p:blipFill>
          <a:blip r:embed="rId1"/>
          <a:stretch>
            <a:fillRect/>
          </a:stretch>
        </p:blipFill>
        <p:spPr>
          <a:xfrm>
            <a:off x="640080" y="1959602"/>
            <a:ext cx="6035040" cy="3670317"/>
          </a:xfrm>
          <a:prstGeom prst="rect">
            <a:avLst/>
          </a:prstGeom>
        </p:spPr>
      </p:pic>
      <p:sp>
        <p:nvSpPr>
          <p:cNvPr id="5" name="Text 1"/>
          <p:cNvSpPr/>
          <p:nvPr/>
        </p:nvSpPr>
        <p:spPr>
          <a:xfrm>
            <a:off x="6949440" y="1554480"/>
            <a:ext cx="4572000" cy="4572000"/>
          </a:xfrm>
          <a:prstGeom prst="rect">
            <a:avLst/>
          </a:prstGeom>
          <a:noFill/>
          <a:ln/>
        </p:spPr>
        <p:txBody>
          <a:bodyPr wrap="square" rtlCol="0" anchor="t">
            <a:normAutofit/>
          </a:bodyPr>
          <a:lstStyle/>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1/2, 2/4 and 4/8 shade the same amount</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Multiply top and bottom by the same number to find one</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Divide top and bottom by the same number to simplify</a:t>
            </a:r>
            <a:endParaRPr lang="en-US" sz="22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640080" y="182880"/>
            <a:ext cx="2377440" cy="292608"/>
          </a:xfrm>
          <a:prstGeom prst="rect">
            <a:avLst/>
          </a:prstGeom>
          <a:solidFill>
            <a:srgbClr val="FCEBC9"/>
          </a:solidFill>
          <a:ln/>
        </p:spPr>
        <p:txBody>
          <a:bodyPr wrap="square" lIns="25400" tIns="25400" rIns="25400" bIns="25400" rtlCol="0" anchor="ctr"/>
          <a:lstStyle/>
          <a:p>
            <a:pPr algn="ctr" indent="0" marL="0">
              <a:buNone/>
            </a:pPr>
            <a:r>
              <a:rPr lang="en-US" sz="1200" b="1" dirty="0">
                <a:solidFill>
                  <a:srgbClr val="855700"/>
                </a:solidFill>
                <a:latin typeface="Arial" pitchFamily="34" charset="0"/>
                <a:ea typeface="Arial" pitchFamily="34" charset="-122"/>
                <a:cs typeface="Arial" pitchFamily="34" charset="-120"/>
              </a:rPr>
              <a:t>Worked example</a:t>
            </a:r>
            <a:endParaRPr lang="en-US" sz="1200" dirty="0"/>
          </a:p>
        </p:txBody>
      </p:sp>
      <p:sp>
        <p:nvSpPr>
          <p:cNvPr id="4"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Write 12/18 in its simplest form</a:t>
            </a:r>
            <a:endParaRPr lang="en-US" sz="3200" dirty="0"/>
          </a:p>
        </p:txBody>
      </p:sp>
      <p:sp>
        <p:nvSpPr>
          <p:cNvPr id="5" name="Text 2"/>
          <p:cNvSpPr/>
          <p:nvPr/>
        </p:nvSpPr>
        <p:spPr>
          <a:xfrm>
            <a:off x="640080" y="1554480"/>
            <a:ext cx="10881360" cy="868680"/>
          </a:xfrm>
          <a:prstGeom prst="rect">
            <a:avLst/>
          </a:prstGeom>
          <a:solidFill>
            <a:srgbClr val="EFEADF"/>
          </a:solidFill>
          <a:ln/>
        </p:spPr>
        <p:txBody>
          <a:bodyPr wrap="square" lIns="127000" tIns="127000" rIns="127000" bIns="127000"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Find a number that divides both 12 and 18: the biggest is 6</a:t>
            </a:r>
            <a:endParaRPr lang="en-US" sz="2000" dirty="0"/>
          </a:p>
        </p:txBody>
      </p:sp>
      <p:sp>
        <p:nvSpPr>
          <p:cNvPr id="6" name="Text 3"/>
          <p:cNvSpPr/>
          <p:nvPr/>
        </p:nvSpPr>
        <p:spPr>
          <a:xfrm>
            <a:off x="640080" y="2532888"/>
            <a:ext cx="10881360" cy="868680"/>
          </a:xfrm>
          <a:prstGeom prst="rect">
            <a:avLst/>
          </a:prstGeom>
          <a:solidFill>
            <a:srgbClr val="EFEADF"/>
          </a:solidFill>
          <a:ln/>
        </p:spPr>
        <p:txBody>
          <a:bodyPr wrap="square" lIns="127000" tIns="127000" rIns="127000" bIns="127000"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12 ÷ 6 = 2 and 18 ÷ 6 = 3</a:t>
            </a:r>
            <a:endParaRPr lang="en-US" sz="2000" dirty="0"/>
          </a:p>
        </p:txBody>
      </p:sp>
      <p:sp>
        <p:nvSpPr>
          <p:cNvPr id="7" name="Text 4"/>
          <p:cNvSpPr/>
          <p:nvPr/>
        </p:nvSpPr>
        <p:spPr>
          <a:xfrm>
            <a:off x="640080" y="3511296"/>
            <a:ext cx="10881360" cy="868680"/>
          </a:xfrm>
          <a:prstGeom prst="rect">
            <a:avLst/>
          </a:prstGeom>
          <a:solidFill>
            <a:srgbClr val="EFEADF"/>
          </a:solidFill>
          <a:ln/>
        </p:spPr>
        <p:txBody>
          <a:bodyPr wrap="square" lIns="127000" tIns="127000" rIns="127000" bIns="127000"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So 12/18 = 2/3</a:t>
            </a:r>
            <a:endParaRPr lang="en-US" sz="2000" dirty="0"/>
          </a:p>
        </p:txBody>
      </p:sp>
      <p:sp>
        <p:nvSpPr>
          <p:cNvPr id="8" name="Text 5"/>
          <p:cNvSpPr/>
          <p:nvPr/>
        </p:nvSpPr>
        <p:spPr>
          <a:xfrm>
            <a:off x="640080" y="4489704"/>
            <a:ext cx="10881360" cy="868680"/>
          </a:xfrm>
          <a:prstGeom prst="rect">
            <a:avLst/>
          </a:prstGeom>
          <a:solidFill>
            <a:srgbClr val="EFEADF"/>
          </a:solidFill>
          <a:ln/>
        </p:spPr>
        <p:txBody>
          <a:bodyPr wrap="square" lIns="127000" tIns="127000" rIns="127000" bIns="127000"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Check: 2 and 3 have no common factor except 1</a:t>
            </a:r>
            <a:endParaRPr lang="en-US" sz="20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Comparing fractions</a:t>
            </a:r>
            <a:endParaRPr lang="en-US" sz="3200" dirty="0"/>
          </a:p>
        </p:txBody>
      </p:sp>
      <p:pic>
        <p:nvPicPr>
          <p:cNvPr id="4" name="Image 0" descr="Two bars show two thirds and three fifths, which look almost the same length. Both are then split into fifteenths: two thirds becomes ten fifteenths and three fifths becomes nine fifteenths, so two thirds is bigger.">    </p:cNvPr>
          <p:cNvPicPr>
            <a:picLocks noChangeAspect="1"/>
          </p:cNvPicPr>
          <p:nvPr/>
        </p:nvPicPr>
        <p:blipFill>
          <a:blip r:embed="rId1"/>
          <a:stretch>
            <a:fillRect/>
          </a:stretch>
        </p:blipFill>
        <p:spPr>
          <a:xfrm>
            <a:off x="1285710" y="1371600"/>
            <a:ext cx="9590100" cy="3840480"/>
          </a:xfrm>
          <a:prstGeom prst="rect">
            <a:avLst/>
          </a:prstGeom>
        </p:spPr>
      </p:pic>
      <p:sp>
        <p:nvSpPr>
          <p:cNvPr id="5" name="Text 1"/>
          <p:cNvSpPr/>
          <p:nvPr/>
        </p:nvSpPr>
        <p:spPr>
          <a:xfrm>
            <a:off x="640080" y="5349240"/>
            <a:ext cx="10881360" cy="868680"/>
          </a:xfrm>
          <a:prstGeom prst="rect">
            <a:avLst/>
          </a:prstGeom>
          <a:noFill/>
          <a:ln/>
        </p:spPr>
        <p:txBody>
          <a:bodyPr wrap="square" rtlCol="0" anchor="t">
            <a:normAutofit/>
          </a:bodyPr>
          <a:lstStyle/>
          <a:p>
            <a:pPr indent="0" marL="0">
              <a:buNone/>
            </a:pPr>
            <a:r>
              <a:rPr lang="en-US" sz="1400" dirty="0">
                <a:solidFill>
                  <a:srgbClr val="172D52"/>
                </a:solidFill>
                <a:latin typeface="Arial" pitchFamily="34" charset="0"/>
                <a:ea typeface="Arial" pitchFamily="34" charset="-122"/>
                <a:cs typeface="Arial" pitchFamily="34" charset="-120"/>
              </a:rPr>
              <a:t>•  Hard to see: is 2/3 bigger than 3/5?     •  Write both with the same denominator: 15     •  2/3 = 10/15 and 3/5 = 9/15, so 2/3 is bigger</a:t>
            </a:r>
            <a:endParaRPr lang="en-US" sz="14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Two shortcuts</a:t>
            </a:r>
            <a:endParaRPr lang="en-US" sz="3200" dirty="0"/>
          </a:p>
        </p:txBody>
      </p:sp>
      <p:sp>
        <p:nvSpPr>
          <p:cNvPr id="4" name="Shape 1"/>
          <p:cNvSpPr/>
          <p:nvPr/>
        </p:nvSpPr>
        <p:spPr>
          <a:xfrm>
            <a:off x="640080" y="1554480"/>
            <a:ext cx="5303520" cy="4526280"/>
          </a:xfrm>
          <a:prstGeom prst="roundRect">
            <a:avLst>
              <a:gd name="adj" fmla="val 3030"/>
            </a:avLst>
          </a:prstGeom>
          <a:solidFill>
            <a:srgbClr val="EFEADF"/>
          </a:solidFill>
          <a:ln w="12700">
            <a:solidFill>
              <a:srgbClr val="EFEADF"/>
            </a:solidFill>
            <a:prstDash val="solid"/>
          </a:ln>
        </p:spPr>
      </p:sp>
      <p:sp>
        <p:nvSpPr>
          <p:cNvPr id="5" name="Text 2"/>
          <p:cNvSpPr/>
          <p:nvPr/>
        </p:nvSpPr>
        <p:spPr>
          <a:xfrm>
            <a:off x="914400" y="1737360"/>
            <a:ext cx="4754880" cy="548640"/>
          </a:xfrm>
          <a:prstGeom prst="rect">
            <a:avLst/>
          </a:prstGeom>
          <a:noFill/>
          <a:ln/>
        </p:spPr>
        <p:txBody>
          <a:bodyPr wrap="square" rtlCol="0" anchor="ctr"/>
          <a:lstStyle/>
          <a:p>
            <a:pPr indent="0" marL="0">
              <a:buNone/>
            </a:pPr>
            <a:r>
              <a:rPr lang="en-US" sz="2400" b="1" dirty="0">
                <a:solidFill>
                  <a:srgbClr val="172D52"/>
                </a:solidFill>
                <a:latin typeface="Arial" pitchFamily="34" charset="0"/>
                <a:ea typeface="Arial" pitchFamily="34" charset="-122"/>
                <a:cs typeface="Arial" pitchFamily="34" charset="-120"/>
              </a:rPr>
              <a:t>Same denominator</a:t>
            </a:r>
            <a:endParaRPr lang="en-US" sz="2400" dirty="0"/>
          </a:p>
        </p:txBody>
      </p:sp>
      <p:sp>
        <p:nvSpPr>
          <p:cNvPr id="6" name="Text 3"/>
          <p:cNvSpPr/>
          <p:nvPr/>
        </p:nvSpPr>
        <p:spPr>
          <a:xfrm>
            <a:off x="914400" y="2377440"/>
            <a:ext cx="4754880" cy="3566160"/>
          </a:xfrm>
          <a:prstGeom prst="rect">
            <a:avLst/>
          </a:prstGeom>
          <a:noFill/>
          <a:ln/>
        </p:spPr>
        <p:txBody>
          <a:bodyPr wrap="square" rtlCol="0" anchor="t">
            <a:normAutofit/>
          </a:bodyPr>
          <a:lstStyle/>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Compare the numerators</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3/8 is less than 5/8</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The parts are the same size</a:t>
            </a:r>
            <a:endParaRPr lang="en-US" sz="2200" dirty="0"/>
          </a:p>
        </p:txBody>
      </p:sp>
      <p:sp>
        <p:nvSpPr>
          <p:cNvPr id="7" name="Shape 4"/>
          <p:cNvSpPr/>
          <p:nvPr/>
        </p:nvSpPr>
        <p:spPr>
          <a:xfrm>
            <a:off x="6217920" y="1554480"/>
            <a:ext cx="5303520" cy="4526280"/>
          </a:xfrm>
          <a:prstGeom prst="roundRect">
            <a:avLst>
              <a:gd name="adj" fmla="val 3030"/>
            </a:avLst>
          </a:prstGeom>
          <a:solidFill>
            <a:srgbClr val="EFEADF"/>
          </a:solidFill>
          <a:ln w="12700">
            <a:solidFill>
              <a:srgbClr val="EFEADF"/>
            </a:solidFill>
            <a:prstDash val="solid"/>
          </a:ln>
        </p:spPr>
      </p:sp>
      <p:sp>
        <p:nvSpPr>
          <p:cNvPr id="8" name="Text 5"/>
          <p:cNvSpPr/>
          <p:nvPr/>
        </p:nvSpPr>
        <p:spPr>
          <a:xfrm>
            <a:off x="6492240" y="1737360"/>
            <a:ext cx="4754880" cy="548640"/>
          </a:xfrm>
          <a:prstGeom prst="rect">
            <a:avLst/>
          </a:prstGeom>
          <a:noFill/>
          <a:ln/>
        </p:spPr>
        <p:txBody>
          <a:bodyPr wrap="square" rtlCol="0" anchor="ctr"/>
          <a:lstStyle/>
          <a:p>
            <a:pPr indent="0" marL="0">
              <a:buNone/>
            </a:pPr>
            <a:r>
              <a:rPr lang="en-US" sz="2400" b="1" dirty="0">
                <a:solidFill>
                  <a:srgbClr val="172D52"/>
                </a:solidFill>
                <a:latin typeface="Arial" pitchFamily="34" charset="0"/>
                <a:ea typeface="Arial" pitchFamily="34" charset="-122"/>
                <a:cs typeface="Arial" pitchFamily="34" charset="-120"/>
              </a:rPr>
              <a:t>Same numerator</a:t>
            </a:r>
            <a:endParaRPr lang="en-US" sz="2400" dirty="0"/>
          </a:p>
        </p:txBody>
      </p:sp>
      <p:sp>
        <p:nvSpPr>
          <p:cNvPr id="9" name="Text 6"/>
          <p:cNvSpPr/>
          <p:nvPr/>
        </p:nvSpPr>
        <p:spPr>
          <a:xfrm>
            <a:off x="6492240" y="2377440"/>
            <a:ext cx="4754880" cy="3566160"/>
          </a:xfrm>
          <a:prstGeom prst="rect">
            <a:avLst/>
          </a:prstGeom>
          <a:noFill/>
          <a:ln/>
        </p:spPr>
        <p:txBody>
          <a:bodyPr wrap="square" rtlCol="0" anchor="t">
            <a:normAutofit/>
          </a:bodyPr>
          <a:lstStyle/>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The bigger denominator is smaller</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2/5 is more than 2/7</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Sevenths are smaller than fifths</a:t>
            </a:r>
            <a:endParaRPr lang="en-US" sz="22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640080" y="182880"/>
            <a:ext cx="2377440" cy="292608"/>
          </a:xfrm>
          <a:prstGeom prst="rect">
            <a:avLst/>
          </a:prstGeom>
          <a:solidFill>
            <a:srgbClr val="FCEBC9"/>
          </a:solidFill>
          <a:ln/>
        </p:spPr>
        <p:txBody>
          <a:bodyPr wrap="square" lIns="25400" tIns="25400" rIns="25400" bIns="25400" rtlCol="0" anchor="ctr"/>
          <a:lstStyle/>
          <a:p>
            <a:pPr algn="ctr" indent="0" marL="0">
              <a:buNone/>
            </a:pPr>
            <a:r>
              <a:rPr lang="en-US" sz="1200" b="1" dirty="0">
                <a:solidFill>
                  <a:srgbClr val="855700"/>
                </a:solidFill>
                <a:latin typeface="Arial" pitchFamily="34" charset="0"/>
                <a:ea typeface="Arial" pitchFamily="34" charset="-122"/>
                <a:cs typeface="Arial" pitchFamily="34" charset="-120"/>
              </a:rPr>
              <a:t>Worked example</a:t>
            </a:r>
            <a:endParaRPr lang="en-US" sz="1200" dirty="0"/>
          </a:p>
        </p:txBody>
      </p:sp>
      <p:sp>
        <p:nvSpPr>
          <p:cNvPr id="4"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Order 3/4, 2/3 and 5/6</a:t>
            </a:r>
            <a:endParaRPr lang="en-US" sz="3200" dirty="0"/>
          </a:p>
        </p:txBody>
      </p:sp>
      <p:sp>
        <p:nvSpPr>
          <p:cNvPr id="5" name="Text 2"/>
          <p:cNvSpPr/>
          <p:nvPr/>
        </p:nvSpPr>
        <p:spPr>
          <a:xfrm>
            <a:off x="640080" y="1554480"/>
            <a:ext cx="10881360" cy="868680"/>
          </a:xfrm>
          <a:prstGeom prst="rect">
            <a:avLst/>
          </a:prstGeom>
          <a:solidFill>
            <a:srgbClr val="EFEADF"/>
          </a:solidFill>
          <a:ln/>
        </p:spPr>
        <p:txBody>
          <a:bodyPr wrap="square" lIns="127000" tIns="127000" rIns="127000" bIns="127000"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The lowest common denominator of 4, 3 and 6 is 12</a:t>
            </a:r>
            <a:endParaRPr lang="en-US" sz="2000" dirty="0"/>
          </a:p>
        </p:txBody>
      </p:sp>
      <p:sp>
        <p:nvSpPr>
          <p:cNvPr id="6" name="Text 3"/>
          <p:cNvSpPr/>
          <p:nvPr/>
        </p:nvSpPr>
        <p:spPr>
          <a:xfrm>
            <a:off x="640080" y="2532888"/>
            <a:ext cx="10881360" cy="868680"/>
          </a:xfrm>
          <a:prstGeom prst="rect">
            <a:avLst/>
          </a:prstGeom>
          <a:solidFill>
            <a:srgbClr val="EFEADF"/>
          </a:solidFill>
          <a:ln/>
        </p:spPr>
        <p:txBody>
          <a:bodyPr wrap="square" lIns="127000" tIns="127000" rIns="127000" bIns="127000"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3/4 = 9/12, 2/3 = 8/12, 5/6 = 10/12</a:t>
            </a:r>
            <a:endParaRPr lang="en-US" sz="2000" dirty="0"/>
          </a:p>
        </p:txBody>
      </p:sp>
      <p:sp>
        <p:nvSpPr>
          <p:cNvPr id="7" name="Text 4"/>
          <p:cNvSpPr/>
          <p:nvPr/>
        </p:nvSpPr>
        <p:spPr>
          <a:xfrm>
            <a:off x="640080" y="3511296"/>
            <a:ext cx="10881360" cy="868680"/>
          </a:xfrm>
          <a:prstGeom prst="rect">
            <a:avLst/>
          </a:prstGeom>
          <a:solidFill>
            <a:srgbClr val="EFEADF"/>
          </a:solidFill>
          <a:ln/>
        </p:spPr>
        <p:txBody>
          <a:bodyPr wrap="square" lIns="127000" tIns="127000" rIns="127000" bIns="127000"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Order the numerators: 8, 9, 10</a:t>
            </a:r>
            <a:endParaRPr lang="en-US" sz="2000" dirty="0"/>
          </a:p>
        </p:txBody>
      </p:sp>
      <p:sp>
        <p:nvSpPr>
          <p:cNvPr id="8" name="Text 5"/>
          <p:cNvSpPr/>
          <p:nvPr/>
        </p:nvSpPr>
        <p:spPr>
          <a:xfrm>
            <a:off x="640080" y="4489704"/>
            <a:ext cx="10881360" cy="868680"/>
          </a:xfrm>
          <a:prstGeom prst="rect">
            <a:avLst/>
          </a:prstGeom>
          <a:solidFill>
            <a:srgbClr val="EFEADF"/>
          </a:solidFill>
          <a:ln/>
        </p:spPr>
        <p:txBody>
          <a:bodyPr wrap="square" lIns="127000" tIns="127000" rIns="127000" bIns="127000"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Smallest first: 2/3, 3/4, 5/6</a:t>
            </a:r>
            <a:endParaRPr lang="en-US" sz="20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A fraction of an amount</a:t>
            </a:r>
            <a:endParaRPr lang="en-US" sz="3200" dirty="0"/>
          </a:p>
        </p:txBody>
      </p:sp>
      <p:pic>
        <p:nvPicPr>
          <p:cNvPr id="4" name="Image 0" descr="Twenty counters are arranged into four equal groups of five. Three of the groups are shaded, showing that three quarters of 20 is 15.">    </p:cNvPr>
          <p:cNvPicPr>
            <a:picLocks noChangeAspect="1"/>
          </p:cNvPicPr>
          <p:nvPr/>
        </p:nvPicPr>
        <p:blipFill>
          <a:blip r:embed="rId1"/>
          <a:stretch>
            <a:fillRect/>
          </a:stretch>
        </p:blipFill>
        <p:spPr>
          <a:xfrm>
            <a:off x="640080" y="1606558"/>
            <a:ext cx="6035040" cy="4376403"/>
          </a:xfrm>
          <a:prstGeom prst="rect">
            <a:avLst/>
          </a:prstGeom>
        </p:spPr>
      </p:pic>
      <p:sp>
        <p:nvSpPr>
          <p:cNvPr id="5" name="Text 1"/>
          <p:cNvSpPr/>
          <p:nvPr/>
        </p:nvSpPr>
        <p:spPr>
          <a:xfrm>
            <a:off x="6949440" y="1554480"/>
            <a:ext cx="4572000" cy="4572000"/>
          </a:xfrm>
          <a:prstGeom prst="rect">
            <a:avLst/>
          </a:prstGeom>
          <a:noFill/>
          <a:ln/>
        </p:spPr>
        <p:txBody>
          <a:bodyPr wrap="square" rtlCol="0" anchor="t">
            <a:normAutofit/>
          </a:bodyPr>
          <a:lstStyle/>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3/4 of 20: divide 20 into 4 equal groups</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Each group is 5</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Three groups make 15</a:t>
            </a:r>
            <a:endParaRPr lang="en-US" sz="2200" dirty="0"/>
          </a:p>
          <a:p>
            <a:pPr marL="279400" indent="-279400">
              <a:spcAft>
                <a:spcPts val="1100"/>
              </a:spcAft>
              <a:buSzPct val="100000"/>
              <a:buChar char="•"/>
            </a:pPr>
            <a:r>
              <a:rPr lang="en-US" sz="2200" dirty="0">
                <a:solidFill>
                  <a:srgbClr val="172D52"/>
                </a:solidFill>
                <a:latin typeface="Arial" pitchFamily="34" charset="0"/>
                <a:ea typeface="Arial" pitchFamily="34" charset="-122"/>
                <a:cs typeface="Arial" pitchFamily="34" charset="-120"/>
              </a:rPr>
              <a:t>Divide by the denominator, multiply by the numerator</a:t>
            </a:r>
            <a:endParaRPr lang="en-US" sz="22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Common mix-ups</a:t>
            </a:r>
            <a:endParaRPr lang="en-US" sz="3200" dirty="0"/>
          </a:p>
        </p:txBody>
      </p:sp>
      <p:pic>
        <p:nvPicPr>
          <p:cNvPr id="4" name="Image 0" descr="Four cards, each with a common mistake on the front and the correct idea on the back: a bigger denominator gives smaller parts; the parts must be equal; equivalent fractions show the same amount; one half plus one third is five sixths, not two fifths.">    </p:cNvPr>
          <p:cNvPicPr>
            <a:picLocks noChangeAspect="1"/>
          </p:cNvPicPr>
          <p:nvPr/>
        </p:nvPicPr>
        <p:blipFill>
          <a:blip r:embed="rId1"/>
          <a:stretch>
            <a:fillRect/>
          </a:stretch>
        </p:blipFill>
        <p:spPr>
          <a:xfrm>
            <a:off x="820433" y="1371600"/>
            <a:ext cx="10520654" cy="4846320"/>
          </a:xfrm>
          <a:prstGeom prst="rect">
            <a:avLst/>
          </a:prstGeom>
        </p:spPr>
      </p:pic>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640080" y="182880"/>
            <a:ext cx="2377440" cy="292608"/>
          </a:xfrm>
          <a:prstGeom prst="rect">
            <a:avLst/>
          </a:prstGeom>
          <a:solidFill>
            <a:srgbClr val="FCEBC9"/>
          </a:solidFill>
          <a:ln/>
        </p:spPr>
        <p:txBody>
          <a:bodyPr wrap="square" lIns="25400" tIns="25400" rIns="25400" bIns="25400" rtlCol="0" anchor="ctr"/>
          <a:lstStyle/>
          <a:p>
            <a:pPr algn="ctr" indent="0" marL="0">
              <a:buNone/>
            </a:pPr>
            <a:r>
              <a:rPr lang="en-US" sz="1200" b="1" dirty="0">
                <a:solidFill>
                  <a:srgbClr val="855700"/>
                </a:solidFill>
                <a:latin typeface="Arial" pitchFamily="34" charset="0"/>
                <a:ea typeface="Arial" pitchFamily="34" charset="-122"/>
                <a:cs typeface="Arial" pitchFamily="34" charset="-120"/>
              </a:rPr>
              <a:t>Quick check</a:t>
            </a:r>
            <a:endParaRPr lang="en-US" sz="1200" dirty="0"/>
          </a:p>
        </p:txBody>
      </p:sp>
      <p:sp>
        <p:nvSpPr>
          <p:cNvPr id="4"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Which of these fractions is the largest?</a:t>
            </a:r>
            <a:endParaRPr lang="en-US" sz="3200" dirty="0"/>
          </a:p>
        </p:txBody>
      </p:sp>
      <p:sp>
        <p:nvSpPr>
          <p:cNvPr id="5" name="Text 2"/>
          <p:cNvSpPr/>
          <p:nvPr/>
        </p:nvSpPr>
        <p:spPr>
          <a:xfrm>
            <a:off x="640080" y="2103120"/>
            <a:ext cx="5303520" cy="1143000"/>
          </a:xfrm>
          <a:prstGeom prst="rect">
            <a:avLst/>
          </a:prstGeom>
          <a:solidFill>
            <a:srgbClr val="FFFFFF"/>
          </a:solidFill>
          <a:ln w="19050">
            <a:solidFill>
              <a:srgbClr val="D9D1BF"/>
            </a:solidFill>
          </a:ln>
        </p:spPr>
        <p:txBody>
          <a:bodyPr wrap="square" lIns="152400" tIns="152400" rIns="152400" bIns="152400" rtlCol="0" anchor="ctr"/>
          <a:lstStyle/>
          <a:p>
            <a:pPr indent="0" marL="0">
              <a:buNone/>
            </a:pPr>
            <a:r>
              <a:rPr lang="en-US" sz="2200" b="1" dirty="0">
                <a:solidFill>
                  <a:srgbClr val="855700"/>
                </a:solidFill>
                <a:latin typeface="Arial" pitchFamily="34" charset="0"/>
                <a:ea typeface="Arial" pitchFamily="34" charset="-122"/>
                <a:cs typeface="Arial" pitchFamily="34" charset="-120"/>
              </a:rPr>
              <a:t>A   </a:t>
            </a:r>
            <a:pPr indent="0" marL="0">
              <a:buNone/>
            </a:pPr>
            <a:r>
              <a:rPr lang="en-US" sz="2200" dirty="0">
                <a:solidFill>
                  <a:srgbClr val="172D52"/>
                </a:solidFill>
                <a:latin typeface="Arial" pitchFamily="34" charset="0"/>
                <a:ea typeface="Arial" pitchFamily="34" charset="-122"/>
                <a:cs typeface="Arial" pitchFamily="34" charset="-120"/>
              </a:rPr>
              <a:t>3/5</a:t>
            </a:r>
            <a:endParaRPr lang="en-US" sz="2200" dirty="0"/>
          </a:p>
        </p:txBody>
      </p:sp>
      <p:sp>
        <p:nvSpPr>
          <p:cNvPr id="6" name="Text 3"/>
          <p:cNvSpPr/>
          <p:nvPr/>
        </p:nvSpPr>
        <p:spPr>
          <a:xfrm>
            <a:off x="6217920" y="2103120"/>
            <a:ext cx="5303520" cy="1143000"/>
          </a:xfrm>
          <a:prstGeom prst="rect">
            <a:avLst/>
          </a:prstGeom>
          <a:solidFill>
            <a:srgbClr val="FFFFFF"/>
          </a:solidFill>
          <a:ln w="19050">
            <a:solidFill>
              <a:srgbClr val="D9D1BF"/>
            </a:solidFill>
          </a:ln>
        </p:spPr>
        <p:txBody>
          <a:bodyPr wrap="square" lIns="152400" tIns="152400" rIns="152400" bIns="152400" rtlCol="0" anchor="ctr"/>
          <a:lstStyle/>
          <a:p>
            <a:pPr indent="0" marL="0">
              <a:buNone/>
            </a:pPr>
            <a:r>
              <a:rPr lang="en-US" sz="2200" b="1" dirty="0">
                <a:solidFill>
                  <a:srgbClr val="855700"/>
                </a:solidFill>
                <a:latin typeface="Arial" pitchFamily="34" charset="0"/>
                <a:ea typeface="Arial" pitchFamily="34" charset="-122"/>
                <a:cs typeface="Arial" pitchFamily="34" charset="-120"/>
              </a:rPr>
              <a:t>B   </a:t>
            </a:r>
            <a:pPr indent="0" marL="0">
              <a:buNone/>
            </a:pPr>
            <a:r>
              <a:rPr lang="en-US" sz="2200" dirty="0">
                <a:solidFill>
                  <a:srgbClr val="172D52"/>
                </a:solidFill>
                <a:latin typeface="Arial" pitchFamily="34" charset="0"/>
                <a:ea typeface="Arial" pitchFamily="34" charset="-122"/>
                <a:cs typeface="Arial" pitchFamily="34" charset="-120"/>
              </a:rPr>
              <a:t>5/8</a:t>
            </a:r>
            <a:endParaRPr lang="en-US" sz="2200" dirty="0"/>
          </a:p>
        </p:txBody>
      </p:sp>
      <p:sp>
        <p:nvSpPr>
          <p:cNvPr id="7" name="Text 4"/>
          <p:cNvSpPr/>
          <p:nvPr/>
        </p:nvSpPr>
        <p:spPr>
          <a:xfrm>
            <a:off x="640080" y="3520440"/>
            <a:ext cx="5303520" cy="1143000"/>
          </a:xfrm>
          <a:prstGeom prst="rect">
            <a:avLst/>
          </a:prstGeom>
          <a:solidFill>
            <a:srgbClr val="FFFFFF"/>
          </a:solidFill>
          <a:ln w="19050">
            <a:solidFill>
              <a:srgbClr val="D9D1BF"/>
            </a:solidFill>
          </a:ln>
        </p:spPr>
        <p:txBody>
          <a:bodyPr wrap="square" lIns="152400" tIns="152400" rIns="152400" bIns="152400" rtlCol="0" anchor="ctr"/>
          <a:lstStyle/>
          <a:p>
            <a:pPr indent="0" marL="0">
              <a:buNone/>
            </a:pPr>
            <a:r>
              <a:rPr lang="en-US" sz="2200" b="1" dirty="0">
                <a:solidFill>
                  <a:srgbClr val="855700"/>
                </a:solidFill>
                <a:latin typeface="Arial" pitchFamily="34" charset="0"/>
                <a:ea typeface="Arial" pitchFamily="34" charset="-122"/>
                <a:cs typeface="Arial" pitchFamily="34" charset="-120"/>
              </a:rPr>
              <a:t>C   </a:t>
            </a:r>
            <a:pPr indent="0" marL="0">
              <a:buNone/>
            </a:pPr>
            <a:r>
              <a:rPr lang="en-US" sz="2200" dirty="0">
                <a:solidFill>
                  <a:srgbClr val="172D52"/>
                </a:solidFill>
                <a:latin typeface="Arial" pitchFamily="34" charset="0"/>
                <a:ea typeface="Arial" pitchFamily="34" charset="-122"/>
                <a:cs typeface="Arial" pitchFamily="34" charset="-120"/>
              </a:rPr>
              <a:t>7/10</a:t>
            </a:r>
            <a:endParaRPr lang="en-US" sz="2200" dirty="0"/>
          </a:p>
        </p:txBody>
      </p:sp>
      <p:sp>
        <p:nvSpPr>
          <p:cNvPr id="8" name="Text 5"/>
          <p:cNvSpPr/>
          <p:nvPr/>
        </p:nvSpPr>
        <p:spPr>
          <a:xfrm>
            <a:off x="6217920" y="3520440"/>
            <a:ext cx="5303520" cy="1143000"/>
          </a:xfrm>
          <a:prstGeom prst="rect">
            <a:avLst/>
          </a:prstGeom>
          <a:solidFill>
            <a:srgbClr val="FFFFFF"/>
          </a:solidFill>
          <a:ln w="19050">
            <a:solidFill>
              <a:srgbClr val="D9D1BF"/>
            </a:solidFill>
          </a:ln>
        </p:spPr>
        <p:txBody>
          <a:bodyPr wrap="square" lIns="152400" tIns="152400" rIns="152400" bIns="152400" rtlCol="0" anchor="ctr"/>
          <a:lstStyle/>
          <a:p>
            <a:pPr indent="0" marL="0">
              <a:buNone/>
            </a:pPr>
            <a:r>
              <a:rPr lang="en-US" sz="2200" b="1" dirty="0">
                <a:solidFill>
                  <a:srgbClr val="855700"/>
                </a:solidFill>
                <a:latin typeface="Arial" pitchFamily="34" charset="0"/>
                <a:ea typeface="Arial" pitchFamily="34" charset="-122"/>
                <a:cs typeface="Arial" pitchFamily="34" charset="-120"/>
              </a:rPr>
              <a:t>D   </a:t>
            </a:r>
            <a:pPr indent="0" marL="0">
              <a:buNone/>
            </a:pPr>
            <a:r>
              <a:rPr lang="en-US" sz="2200" dirty="0">
                <a:solidFill>
                  <a:srgbClr val="172D52"/>
                </a:solidFill>
                <a:latin typeface="Arial" pitchFamily="34" charset="0"/>
                <a:ea typeface="Arial" pitchFamily="34" charset="-122"/>
                <a:cs typeface="Arial" pitchFamily="34" charset="-120"/>
              </a:rPr>
              <a:t>2/3</a:t>
            </a:r>
            <a:endParaRPr lang="en-US" sz="22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0"/>
          <p:cNvSpPr/>
          <p:nvPr/>
        </p:nvSpPr>
        <p:spPr>
          <a:xfrm>
            <a:off x="640080" y="182880"/>
            <a:ext cx="2377440" cy="292608"/>
          </a:xfrm>
          <a:prstGeom prst="rect">
            <a:avLst/>
          </a:prstGeom>
          <a:solidFill>
            <a:srgbClr val="FCEBC9"/>
          </a:solidFill>
          <a:ln/>
        </p:spPr>
        <p:txBody>
          <a:bodyPr wrap="square" lIns="25400" tIns="25400" rIns="25400" bIns="25400" rtlCol="0" anchor="ctr"/>
          <a:lstStyle/>
          <a:p>
            <a:pPr algn="ctr" indent="0" marL="0">
              <a:buNone/>
            </a:pPr>
            <a:r>
              <a:rPr lang="en-US" sz="1200" b="1" dirty="0">
                <a:solidFill>
                  <a:srgbClr val="855700"/>
                </a:solidFill>
                <a:latin typeface="Arial" pitchFamily="34" charset="0"/>
                <a:ea typeface="Arial" pitchFamily="34" charset="-122"/>
                <a:cs typeface="Arial" pitchFamily="34" charset="-120"/>
              </a:rPr>
              <a:t>Summary</a:t>
            </a:r>
            <a:endParaRPr lang="en-US" sz="1200" dirty="0"/>
          </a:p>
        </p:txBody>
      </p:sp>
      <p:sp>
        <p:nvSpPr>
          <p:cNvPr id="4" name="Text 2"/>
          <p:cNvSpPr/>
          <p:nvPr>
            <p:ph type="title" hasCustomPrompt="1"/>
          </p:nvPr>
        </p:nvSpPr>
        <p:spPr>
          <a:xfrm>
            <a:off x="640080" y="457200"/>
            <a:ext cx="10881360" cy="822960"/>
          </a:xfrm>
          <a:prstGeom prst="rect">
            <a:avLst/>
          </a:prstGeom>
          <a:noFill/>
          <a:ln/>
        </p:spPr>
        <p:txBody>
          <a:bodyPr wrap="square" lIns="0" tIns="0" rIns="0" bIns="0" rtlCol="0" anchor="t">
            <a:normAutofit/>
          </a:bodyPr>
          <a:lstStyle/>
          <a:p>
            <a:pPr indent="0" marL="0">
              <a:buNone/>
            </a:pPr>
            <a:r>
              <a:rPr lang="en-US" sz="3200" b="1" dirty="0">
                <a:solidFill>
                  <a:srgbClr val="172D52"/>
                </a:solidFill>
                <a:latin typeface="Arial" pitchFamily="34" charset="0"/>
                <a:ea typeface="Arial" pitchFamily="34" charset="-122"/>
                <a:cs typeface="Arial" pitchFamily="34" charset="-120"/>
              </a:rPr>
              <a:t>Key takeaways</a:t>
            </a:r>
            <a:endParaRPr lang="en-US" sz="3200" dirty="0"/>
          </a:p>
        </p:txBody>
      </p:sp>
      <p:sp>
        <p:nvSpPr>
          <p:cNvPr id="5" name="Shape 2"/>
          <p:cNvSpPr/>
          <p:nvPr/>
        </p:nvSpPr>
        <p:spPr>
          <a:xfrm>
            <a:off x="640080" y="1463040"/>
            <a:ext cx="10881360" cy="749808"/>
          </a:xfrm>
          <a:prstGeom prst="roundRect">
            <a:avLst>
              <a:gd name="adj" fmla="val 14634"/>
            </a:avLst>
          </a:prstGeom>
          <a:solidFill>
            <a:srgbClr val="FCEBC9"/>
          </a:solidFill>
          <a:ln w="12700">
            <a:solidFill>
              <a:srgbClr val="FCEBC9"/>
            </a:solidFill>
            <a:prstDash val="solid"/>
          </a:ln>
        </p:spPr>
      </p:sp>
      <p:sp>
        <p:nvSpPr>
          <p:cNvPr id="6" name="Text 3"/>
          <p:cNvSpPr/>
          <p:nvPr/>
        </p:nvSpPr>
        <p:spPr>
          <a:xfrm>
            <a:off x="777240" y="1609344"/>
            <a:ext cx="457200" cy="457200"/>
          </a:xfrm>
          <a:prstGeom prst="ellipse">
            <a:avLst/>
          </a:prstGeom>
          <a:solidFill>
            <a:srgbClr val="FFFFFF"/>
          </a:solidFill>
          <a:ln w="19050">
            <a:solidFill>
              <a:srgbClr val="172D52"/>
            </a:solidFill>
          </a:ln>
        </p:spPr>
        <p:txBody>
          <a:bodyPr wrap="square" lIns="0" tIns="0" rIns="0" bIns="0" rtlCol="0" anchor="ctr"/>
          <a:lstStyle/>
          <a:p>
            <a:pPr algn="ctr" indent="0" marL="0">
              <a:buNone/>
            </a:pPr>
            <a:r>
              <a:rPr lang="en-US" sz="1600" b="1" dirty="0">
                <a:solidFill>
                  <a:srgbClr val="172D52"/>
                </a:solidFill>
                <a:latin typeface="Arial" pitchFamily="34" charset="0"/>
                <a:ea typeface="Arial" pitchFamily="34" charset="-122"/>
                <a:cs typeface="Arial" pitchFamily="34" charset="-120"/>
              </a:rPr>
              <a:t>1</a:t>
            </a:r>
            <a:endParaRPr lang="en-US" sz="1600" dirty="0"/>
          </a:p>
        </p:txBody>
      </p:sp>
      <p:sp>
        <p:nvSpPr>
          <p:cNvPr id="7" name="Text 4"/>
          <p:cNvSpPr/>
          <p:nvPr/>
        </p:nvSpPr>
        <p:spPr>
          <a:xfrm>
            <a:off x="1417320" y="1463040"/>
            <a:ext cx="9966960" cy="749808"/>
          </a:xfrm>
          <a:prstGeom prst="rect">
            <a:avLst/>
          </a:prstGeom>
          <a:noFill/>
          <a:ln/>
        </p:spPr>
        <p:txBody>
          <a:bodyPr wrap="square"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A fraction is a number of equal parts of a whole</a:t>
            </a:r>
            <a:endParaRPr lang="en-US" sz="2000" dirty="0"/>
          </a:p>
        </p:txBody>
      </p:sp>
      <p:sp>
        <p:nvSpPr>
          <p:cNvPr id="8" name="Shape 5"/>
          <p:cNvSpPr/>
          <p:nvPr/>
        </p:nvSpPr>
        <p:spPr>
          <a:xfrm>
            <a:off x="640080" y="2377440"/>
            <a:ext cx="10881360" cy="749808"/>
          </a:xfrm>
          <a:prstGeom prst="roundRect">
            <a:avLst>
              <a:gd name="adj" fmla="val 14634"/>
            </a:avLst>
          </a:prstGeom>
          <a:solidFill>
            <a:srgbClr val="FCEBC9"/>
          </a:solidFill>
          <a:ln w="12700">
            <a:solidFill>
              <a:srgbClr val="FCEBC9"/>
            </a:solidFill>
            <a:prstDash val="solid"/>
          </a:ln>
        </p:spPr>
      </p:sp>
      <p:sp>
        <p:nvSpPr>
          <p:cNvPr id="9" name="Text 6"/>
          <p:cNvSpPr/>
          <p:nvPr/>
        </p:nvSpPr>
        <p:spPr>
          <a:xfrm>
            <a:off x="777240" y="2523744"/>
            <a:ext cx="457200" cy="457200"/>
          </a:xfrm>
          <a:prstGeom prst="ellipse">
            <a:avLst/>
          </a:prstGeom>
          <a:solidFill>
            <a:srgbClr val="FFFFFF"/>
          </a:solidFill>
          <a:ln w="19050">
            <a:solidFill>
              <a:srgbClr val="172D52"/>
            </a:solidFill>
          </a:ln>
        </p:spPr>
        <p:txBody>
          <a:bodyPr wrap="square" lIns="0" tIns="0" rIns="0" bIns="0" rtlCol="0" anchor="ctr"/>
          <a:lstStyle/>
          <a:p>
            <a:pPr algn="ctr" indent="0" marL="0">
              <a:buNone/>
            </a:pPr>
            <a:r>
              <a:rPr lang="en-US" sz="1600" b="1" dirty="0">
                <a:solidFill>
                  <a:srgbClr val="172D52"/>
                </a:solidFill>
                <a:latin typeface="Arial" pitchFamily="34" charset="0"/>
                <a:ea typeface="Arial" pitchFamily="34" charset="-122"/>
                <a:cs typeface="Arial" pitchFamily="34" charset="-120"/>
              </a:rPr>
              <a:t>2</a:t>
            </a:r>
            <a:endParaRPr lang="en-US" sz="1600" dirty="0"/>
          </a:p>
        </p:txBody>
      </p:sp>
      <p:sp>
        <p:nvSpPr>
          <p:cNvPr id="10" name="Text 7"/>
          <p:cNvSpPr/>
          <p:nvPr/>
        </p:nvSpPr>
        <p:spPr>
          <a:xfrm>
            <a:off x="1417320" y="2377440"/>
            <a:ext cx="9966960" cy="749808"/>
          </a:xfrm>
          <a:prstGeom prst="rect">
            <a:avLst/>
          </a:prstGeom>
          <a:noFill/>
          <a:ln/>
        </p:spPr>
        <p:txBody>
          <a:bodyPr wrap="square"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The denominator counts the parts; the numerator counts the ones we mean</a:t>
            </a:r>
            <a:endParaRPr lang="en-US" sz="2000" dirty="0"/>
          </a:p>
        </p:txBody>
      </p:sp>
      <p:sp>
        <p:nvSpPr>
          <p:cNvPr id="11" name="Shape 8"/>
          <p:cNvSpPr/>
          <p:nvPr/>
        </p:nvSpPr>
        <p:spPr>
          <a:xfrm>
            <a:off x="640080" y="3291840"/>
            <a:ext cx="10881360" cy="749808"/>
          </a:xfrm>
          <a:prstGeom prst="roundRect">
            <a:avLst>
              <a:gd name="adj" fmla="val 14634"/>
            </a:avLst>
          </a:prstGeom>
          <a:solidFill>
            <a:srgbClr val="FCEBC9"/>
          </a:solidFill>
          <a:ln w="12700">
            <a:solidFill>
              <a:srgbClr val="FCEBC9"/>
            </a:solidFill>
            <a:prstDash val="solid"/>
          </a:ln>
        </p:spPr>
      </p:sp>
      <p:sp>
        <p:nvSpPr>
          <p:cNvPr id="12" name="Text 9"/>
          <p:cNvSpPr/>
          <p:nvPr/>
        </p:nvSpPr>
        <p:spPr>
          <a:xfrm>
            <a:off x="777240" y="3438144"/>
            <a:ext cx="457200" cy="457200"/>
          </a:xfrm>
          <a:prstGeom prst="ellipse">
            <a:avLst/>
          </a:prstGeom>
          <a:solidFill>
            <a:srgbClr val="FFFFFF"/>
          </a:solidFill>
          <a:ln w="19050">
            <a:solidFill>
              <a:srgbClr val="172D52"/>
            </a:solidFill>
          </a:ln>
        </p:spPr>
        <p:txBody>
          <a:bodyPr wrap="square" lIns="0" tIns="0" rIns="0" bIns="0" rtlCol="0" anchor="ctr"/>
          <a:lstStyle/>
          <a:p>
            <a:pPr algn="ctr" indent="0" marL="0">
              <a:buNone/>
            </a:pPr>
            <a:r>
              <a:rPr lang="en-US" sz="1600" b="1" dirty="0">
                <a:solidFill>
                  <a:srgbClr val="172D52"/>
                </a:solidFill>
                <a:latin typeface="Arial" pitchFamily="34" charset="0"/>
                <a:ea typeface="Arial" pitchFamily="34" charset="-122"/>
                <a:cs typeface="Arial" pitchFamily="34" charset="-120"/>
              </a:rPr>
              <a:t>3</a:t>
            </a:r>
            <a:endParaRPr lang="en-US" sz="1600" dirty="0"/>
          </a:p>
        </p:txBody>
      </p:sp>
      <p:sp>
        <p:nvSpPr>
          <p:cNvPr id="13" name="Text 10"/>
          <p:cNvSpPr/>
          <p:nvPr/>
        </p:nvSpPr>
        <p:spPr>
          <a:xfrm>
            <a:off x="1417320" y="3291840"/>
            <a:ext cx="9966960" cy="749808"/>
          </a:xfrm>
          <a:prstGeom prst="rect">
            <a:avLst/>
          </a:prstGeom>
          <a:noFill/>
          <a:ln/>
        </p:spPr>
        <p:txBody>
          <a:bodyPr wrap="square"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Equivalent fractions show the same amount</a:t>
            </a:r>
            <a:endParaRPr lang="en-US" sz="2000" dirty="0"/>
          </a:p>
        </p:txBody>
      </p:sp>
      <p:sp>
        <p:nvSpPr>
          <p:cNvPr id="14" name="Shape 11"/>
          <p:cNvSpPr/>
          <p:nvPr/>
        </p:nvSpPr>
        <p:spPr>
          <a:xfrm>
            <a:off x="640080" y="4206240"/>
            <a:ext cx="10881360" cy="749808"/>
          </a:xfrm>
          <a:prstGeom prst="roundRect">
            <a:avLst>
              <a:gd name="adj" fmla="val 14634"/>
            </a:avLst>
          </a:prstGeom>
          <a:solidFill>
            <a:srgbClr val="FCEBC9"/>
          </a:solidFill>
          <a:ln w="12700">
            <a:solidFill>
              <a:srgbClr val="FCEBC9"/>
            </a:solidFill>
            <a:prstDash val="solid"/>
          </a:ln>
        </p:spPr>
      </p:sp>
      <p:sp>
        <p:nvSpPr>
          <p:cNvPr id="15" name="Text 12"/>
          <p:cNvSpPr/>
          <p:nvPr/>
        </p:nvSpPr>
        <p:spPr>
          <a:xfrm>
            <a:off x="777240" y="4352544"/>
            <a:ext cx="457200" cy="457200"/>
          </a:xfrm>
          <a:prstGeom prst="ellipse">
            <a:avLst/>
          </a:prstGeom>
          <a:solidFill>
            <a:srgbClr val="FFFFFF"/>
          </a:solidFill>
          <a:ln w="19050">
            <a:solidFill>
              <a:srgbClr val="172D52"/>
            </a:solidFill>
          </a:ln>
        </p:spPr>
        <p:txBody>
          <a:bodyPr wrap="square" lIns="0" tIns="0" rIns="0" bIns="0" rtlCol="0" anchor="ctr"/>
          <a:lstStyle/>
          <a:p>
            <a:pPr algn="ctr" indent="0" marL="0">
              <a:buNone/>
            </a:pPr>
            <a:r>
              <a:rPr lang="en-US" sz="1600" b="1" dirty="0">
                <a:solidFill>
                  <a:srgbClr val="172D52"/>
                </a:solidFill>
                <a:latin typeface="Arial" pitchFamily="34" charset="0"/>
                <a:ea typeface="Arial" pitchFamily="34" charset="-122"/>
                <a:cs typeface="Arial" pitchFamily="34" charset="-120"/>
              </a:rPr>
              <a:t>4</a:t>
            </a:r>
            <a:endParaRPr lang="en-US" sz="1600" dirty="0"/>
          </a:p>
        </p:txBody>
      </p:sp>
      <p:sp>
        <p:nvSpPr>
          <p:cNvPr id="16" name="Text 13"/>
          <p:cNvSpPr/>
          <p:nvPr/>
        </p:nvSpPr>
        <p:spPr>
          <a:xfrm>
            <a:off x="1417320" y="4206240"/>
            <a:ext cx="9966960" cy="749808"/>
          </a:xfrm>
          <a:prstGeom prst="rect">
            <a:avLst/>
          </a:prstGeom>
          <a:noFill/>
          <a:ln/>
        </p:spPr>
        <p:txBody>
          <a:bodyPr wrap="square"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Compare fractions by giving them the same denominator</a:t>
            </a:r>
            <a:endParaRPr lang="en-US" sz="2000" dirty="0"/>
          </a:p>
        </p:txBody>
      </p:sp>
      <p:sp>
        <p:nvSpPr>
          <p:cNvPr id="17" name="Shape 14"/>
          <p:cNvSpPr/>
          <p:nvPr/>
        </p:nvSpPr>
        <p:spPr>
          <a:xfrm>
            <a:off x="640080" y="5120640"/>
            <a:ext cx="10881360" cy="749808"/>
          </a:xfrm>
          <a:prstGeom prst="roundRect">
            <a:avLst>
              <a:gd name="adj" fmla="val 14634"/>
            </a:avLst>
          </a:prstGeom>
          <a:solidFill>
            <a:srgbClr val="FCEBC9"/>
          </a:solidFill>
          <a:ln w="12700">
            <a:solidFill>
              <a:srgbClr val="FCEBC9"/>
            </a:solidFill>
            <a:prstDash val="solid"/>
          </a:ln>
        </p:spPr>
      </p:sp>
      <p:sp>
        <p:nvSpPr>
          <p:cNvPr id="18" name="Text 15"/>
          <p:cNvSpPr/>
          <p:nvPr/>
        </p:nvSpPr>
        <p:spPr>
          <a:xfrm>
            <a:off x="777240" y="5266944"/>
            <a:ext cx="457200" cy="457200"/>
          </a:xfrm>
          <a:prstGeom prst="ellipse">
            <a:avLst/>
          </a:prstGeom>
          <a:solidFill>
            <a:srgbClr val="FFFFFF"/>
          </a:solidFill>
          <a:ln w="19050">
            <a:solidFill>
              <a:srgbClr val="172D52"/>
            </a:solidFill>
          </a:ln>
        </p:spPr>
        <p:txBody>
          <a:bodyPr wrap="square" lIns="0" tIns="0" rIns="0" bIns="0" rtlCol="0" anchor="ctr"/>
          <a:lstStyle/>
          <a:p>
            <a:pPr algn="ctr" indent="0" marL="0">
              <a:buNone/>
            </a:pPr>
            <a:r>
              <a:rPr lang="en-US" sz="1600" b="1" dirty="0">
                <a:solidFill>
                  <a:srgbClr val="172D52"/>
                </a:solidFill>
                <a:latin typeface="Arial" pitchFamily="34" charset="0"/>
                <a:ea typeface="Arial" pitchFamily="34" charset="-122"/>
                <a:cs typeface="Arial" pitchFamily="34" charset="-120"/>
              </a:rPr>
              <a:t>5</a:t>
            </a:r>
            <a:endParaRPr lang="en-US" sz="1600" dirty="0"/>
          </a:p>
        </p:txBody>
      </p:sp>
      <p:sp>
        <p:nvSpPr>
          <p:cNvPr id="19" name="Text 16"/>
          <p:cNvSpPr/>
          <p:nvPr/>
        </p:nvSpPr>
        <p:spPr>
          <a:xfrm>
            <a:off x="1417320" y="5120640"/>
            <a:ext cx="9966960" cy="749808"/>
          </a:xfrm>
          <a:prstGeom prst="rect">
            <a:avLst/>
          </a:prstGeom>
          <a:noFill/>
          <a:ln/>
        </p:spPr>
        <p:txBody>
          <a:bodyPr wrap="square" rtlCol="0" anchor="ctr">
            <a:normAutofit/>
          </a:bodyPr>
          <a:lstStyle/>
          <a:p>
            <a:pPr indent="0" marL="0">
              <a:buNone/>
            </a:pPr>
            <a:r>
              <a:rPr lang="en-US" sz="2000" dirty="0">
                <a:solidFill>
                  <a:srgbClr val="172D52"/>
                </a:solidFill>
                <a:latin typeface="Arial" pitchFamily="34" charset="0"/>
                <a:ea typeface="Arial" pitchFamily="34" charset="-122"/>
                <a:cs typeface="Arial" pitchFamily="34" charset="-120"/>
              </a:rPr>
              <a:t>Fraction of an amount: divide by the bottom, multiply by the top</a:t>
            </a:r>
            <a:endParaRPr lang="en-US" sz="2000" dirty="0"/>
          </a:p>
        </p:txBody>
      </p:sp>
      <p:sp>
        <p:nvSpPr>
          <p:cNvPr id="25" name="Slide Number Placeholder 0"/>
          <p:cNvSpPr>
            <a:spLocks noGrp="1"/>
          </p:cNvSpPr>
          <p:nvPr>
            <p:ph type="sldNum" sz="quarter" idx="4294967295"/>
          </p:nvPr>
        </p:nvSpPr>
        <p:spPr>
          <a:xfrm>
            <a:off x="11247120"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4547A"/>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Fractions: Parts, Equivalence and Comparing Lesson Slides</dc:title>
  <dc:subject>A visual maths lesson for ages 11–12 on fractions: equal parts of a whole, numerators and denominators, fractions on a number line, equivalent fractions, comparing and ordering, and fractions of amounts. Interactive fraction builder, speaker notes and a 5-question quiz.</dc:subject>
  <dc:creator>LearnBySlides</dc:creator>
  <cp:lastModifiedBy>LearnBySlides</cp:lastModifiedBy>
  <cp:revision>1</cp:revision>
  <dcterms:created xsi:type="dcterms:W3CDTF">2026-10-15T06:21:30Z</dcterms:created>
  <dcterms:modified xsi:type="dcterms:W3CDTF">2026-10-15T06:21:30Z</dcterms:modified>
</cp:coreProperties>
</file>