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aspirants: on what date does the monsoon normally reach Kerala? Most will say 1 June; tell them we will also learn the dates for Mumbai, Delhi and the whole country. Remind them that UPSC tests both mechanisms and exact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objectives aloud. Suggest that aspirants keep a blank outline map of India to mark the branches and onset dates as we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70–90% figure comes from IMD's 2020 report on normal onset dates. Ask: which crops depend most on monsoon timing? Kharif crops such as rice. A common misconception is that the monsoon is just heavy rain; it is a seasonal reversal of winds.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the LPA is the all-India seasonal average. Ask: if a season gets 92% of LPA, roughly how many centimetres is that? About 80 cm. Stress that an all-India figure can hide big regional differences.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NCERT says this was the accepted view towards the end of the nineteenth century. Ask: what does this simple model leave out? Upper-air winds and the global circulation, which the next slides add.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Sketch the equator, the ITCZ in July and the curving trade winds. Ask: why do the winds bend to the right after crossing the equator? The Coriolis force deflects moving air to the right in the northern hemisphere.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follows the NCERT Class 11 explanation. Ask: what has to happen first, the westerly jet leaving or the easterly jet arriving? The westerly jet must withdraw first. Many aspirants mix up which jet causes the burst.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Onset over Kerala is the first official milestone every year, and IMD declares it using rainfall, wind and cloud criteria. Ask: why does the first rain bring such a big drop in temperature? Cloud cover and evaporation cool the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IMD's new normal dates, published in 2020 from 1961–2019 data; in any single year actual dates vary. Ask: how many days does the monsoon take from Kerala to Delhi? About four weeks. The old normal for full coverage was 15 July.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aspirants to compare Mangaluru with Bengaluru to see the rain-shadow effect. Mawsynram, on the crest of the Khasi hills, receives the highest average annual rainfall in the world according to NCERT.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favourite Prelims statement question. Ask: which two reasons does NCERT give? Parallel coastline and rain shadow. A common error is to blame the Eastern Ghats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breaks are normal, not a failure of the monsoon. Ask: why would a two-week break in July worry a rice farmer? Transplanted seedlings need standing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IMD moved the normal start of withdrawal from 1 September to about 17 September in 2020. Ask: why is October heat so uncomfortable? High temperature and high humidity together. Withdrawal is gradual, unlike the sudden onset.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NCERT notes that El Niño is used in India for long-range monsoon forecasting. Ask: does every El Niño year bring drought in India? No, which is why the Indian Ocean Dipole matters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Researchers define the IOD index as the sea surface temperature difference between a western and an eastern box of the tropical Indian Ocean. Ask: how could a positive IOD help in an El Niño year? It can partly offset the drying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B, a positive Indian Ocean Dipole. El Niño often suppresses rainfall, the westerly jet must withdraw before the burst, and parallel winds cause breaks on the west coast.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aspirants to mark the onset dates and both branches on their outline map. Then take the five-question quiz on the page and revise the NCERT Class 11 chapter on climate alongside these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B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949AB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6355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54B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learnbyslides.com · CC BY-NC 4.0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949A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FF7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SLIDES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731520" y="1737360"/>
            <a:ext cx="10698480" cy="2011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Monsoon in India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731520" y="3840480"/>
            <a:ext cx="10241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UPSC Geography revision · Mechanism, onset, withdrawal, El Niño and the IOD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31520" y="5120640"/>
            <a:ext cx="146304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session you can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roles of the ITCZ and jet streams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the onset from Kerala to the whole country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Arabian Sea and Bay of Bengal branches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breaks, withdrawal and October heat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El Niño and the IOD to Indian rainfall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monsoon matters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India gets 70–90% of annual rain in June–September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Winds reverse: southwest in summer, northeast in winter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average annual rainfall is about 125 cm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Onset timing shapes sowing and water planning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benchmark IMD uses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32918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FF7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 cm</a:t>
            </a:r>
            <a:endParaRPr lang="en-US" sz="9600" dirty="0"/>
          </a:p>
        </p:txBody>
      </p:sp>
      <p:sp>
        <p:nvSpPr>
          <p:cNvPr id="5" name="Text 2"/>
          <p:cNvSpPr/>
          <p:nvPr/>
        </p:nvSpPr>
        <p:spPr>
          <a:xfrm>
            <a:off x="4114800" y="192024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Period Average of June–September rain, 1971–2020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731520" y="3657600"/>
            <a:ext cx="10698480" cy="23774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IMD states forecasts as a percentage of this LPA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 2026 forecast: 92% of LPA, model error ±5%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older idea: differential heating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April–May: the sun is overhead near the Tropic of Cancer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heats fast; low pressure forms over northwest India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Indian Ocean heats slowly, so pressure stays higher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Winds are drawn from sea to land, but this is incomplete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ITCZ and the monsoon trough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ITCZ: low-pressure belt where trade winds converge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July it lies near 20°N–25°N over the Gangetic plain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Southeast trades cross the equator between 40°E and 60°E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Coriolis force turns them into southwest winds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winter the ITCZ moves south and winds reverse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 streams and the onset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Westerly jet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Lies south of the Himalayas before the monsoon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Withdraws from the north Indian plain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 to the northward shift of the ITCZ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Easterly jet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Sets in along about 15°N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Arrives only after the westerly jet withdraws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responsible for the monsoon burst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Onset and the 'burst'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onset over Kerala: around 1 June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Burst: sudden heavy rain with thunder and lightning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temperatures fall 5–8 °C from mid-June to mid-July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monsoon approaches in two branches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411480"/>
            <a:ext cx="2011680" cy="457200"/>
          </a:xfrm>
          <a:prstGeom prst="rect">
            <a:avLst/>
          </a:prstGeom>
          <a:solidFill>
            <a:srgbClr val="FF7A59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731520" y="9601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monsoon's march north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731520" y="2011680"/>
            <a:ext cx="109728" cy="393192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2011680"/>
            <a:ext cx="10332720" cy="39319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Thiruvananthapuram and Kochi: around 1 June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Mumbai: around 11 June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Delhi: around 27 June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country: around 8 July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branches of the southwest monsoon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Arabian Sea branch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Western Ghats: 250–400 cm on the windward side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Rain-shadow area east of the Ghats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arms reach central India and Gujarat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Bay of Bengal branch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Arakan Hills deflect it into West Bengal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arm moves west along the Ganga plains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Another reaches the northeast and Mawsynram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Tamil Nadu stays dry in summer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coast runs parallel to the Bay of Bengal branch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lies in the rain shadow of the Arabian Sea branch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main rain comes in October and November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Cyclonic depressions bring heavy rain to the east coast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in the monsoon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dry spell of one or more weeks within the season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India: few rain-bearing storms along the trough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coast: winds blow parallel to the coast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breaks stress kharif crops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 and the retreating monsoon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315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31520" y="1600200"/>
            <a:ext cx="5212080" cy="91440"/>
          </a:xfrm>
          <a:prstGeom prst="rect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58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from northwest India around 17 September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Monsoon trough moves south with the sun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Leaves most of India by about 15 October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17920" y="1600200"/>
            <a:ext cx="5212080" cy="4480560"/>
          </a:xfrm>
          <a:prstGeom prst="roundRect">
            <a:avLst>
              <a:gd name="adj" fmla="val 4082"/>
            </a:avLst>
          </a:prstGeom>
          <a:solidFill>
            <a:srgbClr val="F3F4FB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217920" y="1600200"/>
            <a:ext cx="5212080" cy="91440"/>
          </a:xfrm>
          <a:prstGeom prst="rect">
            <a:avLst/>
          </a:prstGeom>
          <a:solidFill>
            <a:srgbClr val="FF7A59"/>
          </a:solidFill>
          <a:ln w="12700">
            <a:solidFill>
              <a:srgbClr val="FF7A5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92240" y="17830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Retreating season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92240" y="2377440"/>
            <a:ext cx="4663440" cy="3566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skies and rising temperature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Moist land plus heat gives 'October heat'</a:t>
            </a:r>
            <a:endParaRPr lang="en-US" sz="20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Rainiest months for the eastern Peninsula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Niño and the Southern Oscillation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Niño: warm water off Peru in the eastern Pacific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 roughly every three to seven years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Indian monsoon rain is often suppressed in El Niño years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Southern Oscillation: pressure difference, Tahiti versus Darwin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Often, not always: other factors can offset it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Indian Ocean Dipole (IOD)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IOD index: west minus east Indian Ocean sea-surface temperature anomaly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IOD: the western side is warmer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positive IOD tends to favour Indian monsoon rain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IMD tracks Pacific and Indian Ocean temperatures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3657600" cy="548640"/>
          </a:xfrm>
          <a:prstGeom prst="rect">
            <a:avLst/>
          </a:prstGeom>
          <a:solidFill>
            <a:srgbClr val="FF7A59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Prelims practice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731520" y="1280160"/>
            <a:ext cx="10698480" cy="1371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usually favours a stronger Indian summer monsoon?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731520" y="292608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An El Niño in the eastern Pacific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217920" y="292608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A positive Indian Ocean Dipole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31520" y="438912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Westerly jet staying south of the Himalayas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217920" y="4389120"/>
            <a:ext cx="5212080" cy="1188720"/>
          </a:xfrm>
          <a:prstGeom prst="rect">
            <a:avLst/>
          </a:prstGeom>
          <a:solidFill>
            <a:srgbClr val="F3F4F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Winds blowing parallel to the west coast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takeaways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31520" y="1645920"/>
            <a:ext cx="1069848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ITCZ shift and jet streams drive the southwest monsoon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Kerala around 1 June; whole country by about 8 July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branches: Arabian Sea and Bay of Bengal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 starts around 17 September from the northwest</a:t>
            </a:r>
            <a:endParaRPr lang="en-US" sz="2200" dirty="0"/>
          </a:p>
          <a:p>
            <a:pPr marL="304800" indent="-304800"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161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Niño often weakens it; a positive IOD tends to help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7315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454B6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LearnBySlides (learnbyslides.com)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Monsoon in India: UPSC Geography Revision Slides</dc:title>
  <dc:subject>UPSC revision slides on the Indian monsoon: ITCZ and jet streams, IMD's normal onset and withdrawal dates, the two branches, breaks, October heat, El Niño and the Indian Ocean Dipole, with a quiz.</dc:subject>
  <dc:creator>LearnBySlides</dc:creator>
  <cp:lastModifiedBy>LearnBySlides</cp:lastModifiedBy>
  <cp:revision>1</cp:revision>
  <dcterms:created xsi:type="dcterms:W3CDTF">2026-09-30T08:45:41Z</dcterms:created>
  <dcterms:modified xsi:type="dcterms:W3CDTF">2026-09-30T08:45:41Z</dcterms:modified>
</cp:coreProperties>
</file>