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Lst>
  <p:notesMasterIdLst>
    <p:notesMasterId r:id="rId17"/>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notesMaster" Target="notesMasters/notesMaster1.xml"/><Relationship Id="rId18" Type="http://schemas.openxmlformats.org/officeDocument/2006/relationships/presProps" Target="presProps.xml"/><Relationship Id="rId19" Type="http://schemas.openxmlformats.org/officeDocument/2006/relationships/viewProps" Target="viewProps.xml"/><Relationship Id="rId20" Type="http://schemas.openxmlformats.org/officeDocument/2006/relationships/theme" Target="theme/theme1.xml"/><Relationship Id="rId21"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Show a sale sign such as "Up to 40% off" and ask: if a EUR 50 top is 40% off, is it now EUR 10? Collect answers without correcting them yet. Tell students that by the end of the lesson they will be able to check any sale price, pay rise or test score in one step.</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Read the objectives aloud. Tell students there is a five-question quiz at the end, and that the multiplier idea on slide 9 is the one tool that ties everything together.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Shade 37 squares of a 10 by 10 grid to show 37%. Ask: what would 100% look like, and what would 150% look like? Some students believe a percentage can never go above 100; a price that rises by half to 150% of its old value is a good counter-example.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Work through each conversion on the board. A very common error is writing 0.06 as 60%; ask students to say the decimal as 6 hundredths before converting. Ask: which is bigger, 3/8 or 40%? Converting both to percentages gives 37.5% and 40%, so 40% is bigger.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Cover one column and ask students to call out the other. Point out that 1/3 is 33.333…% and never ends, so we round it. Ask: what is 2/5 as a percentage? Two lots of 20% gives 40%.</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Model the building-block method step by step. Ask a student to find 12% of 240 the same way: 10% is 24, 1% is 2.4, so 12% is 24 + 2.4 + 2.4 = 28.8. Watch for students who find 10% by dividing by 100 instead of 10.</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Show that both methods give 84. Ask: should 17.5% of 80 kg be more or less than 20 kg? Less, because 25% would be 20 kg. Estimating first catches typing errors on the calculator.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 test score is the most familiar example: 18 marks out of 24 is 75%. Ask: what goes wrong if we work out 45 ÷ 2 × 100? We get 2,250%, which cannot be right for a part of a length. 2 m must become 200 cm before dividing.</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Show the two-step method once (60 + 9 = 69 and 80 − 20 = 60), then show that the multiplier does it in one step. Ask: what multiplier increases by 3%? 1.03. What multiplier decreases by 8%? 0.92. A common mistake is 0.08 for an 8% decrease.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Stress the word original. Ask: what happens if we divide 12 by 62 instead? We get about 19.4%, which is wrong because the change is measured from where we started. Check the answer with a multiplier: 50 × 1.24 = 62.</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Draw a bar split into ten equal parts: eight parts are worth GBP 360, so one part is GBP 45 and ten parts are GBP 450. Ask: a price including a 20% sales tax is EUR 96. What was it before tax? 96 ÷ 1.2 = EUR 80.</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Take each trap in turn and ask students to explain why it fails. The last one appears in news reports: a rise from 40% to 50% is 10 percentage points, but as a percentage change it is 10 ÷ 40 × 100 = 25%. This line is an extension for older students.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Summarise the multiplier idea before the quick check. Ask students to give the multiplier for a 7% increase (1.07), a 30% decrease (0.7) and a 100% increase (2). Doubling is a 100% increase, which surprises many students.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Answer: A, EUR 46, because 40 × 1.15 = 46. EUR 55 comes from adding 15 to 40, EUR 6 is only the increase, and EUR 34 is a 15% decrease. Ask students who chose each wrong answer to spot their own mistake.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Recap one example for each bullet aloud. Then move to the five-question quiz on the page and set the worksheet for practice.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BS">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128016" cy="6858000"/>
          </a:xfrm>
          <a:prstGeom prst="rect">
            <a:avLst/>
          </a:prstGeom>
          <a:solidFill>
            <a:srgbClr val="3949AB"/>
          </a:solidFill>
          <a:ln/>
        </p:spPr>
      </p:sp>
      <p:sp>
        <p:nvSpPr>
          <p:cNvPr id="3" name="Text 1"/>
          <p:cNvSpPr/>
          <p:nvPr/>
        </p:nvSpPr>
        <p:spPr>
          <a:xfrm>
            <a:off x="731520" y="6355080"/>
            <a:ext cx="5486400" cy="320040"/>
          </a:xfrm>
          <a:prstGeom prst="rect">
            <a:avLst/>
          </a:prstGeom>
          <a:noFill/>
          <a:ln/>
        </p:spPr>
        <p:txBody>
          <a:bodyPr wrap="square" rtlCol="0" anchor="ctr"/>
          <a:lstStyle/>
          <a:p>
            <a:pPr indent="0" marL="0">
              <a:buNone/>
            </a:pPr>
            <a:r>
              <a:rPr lang="en-US" sz="1100" dirty="0">
                <a:solidFill>
                  <a:srgbClr val="454B66"/>
                </a:solidFill>
                <a:latin typeface="Arial" pitchFamily="34" charset="0"/>
                <a:ea typeface="Arial" pitchFamily="34" charset="-122"/>
                <a:cs typeface="Arial" pitchFamily="34" charset="-120"/>
              </a:rPr>
              <a:t>learnbyslides.com · CC BY-NC 4.0</a:t>
            </a:r>
            <a:endParaRPr lang="en-US" sz="1100" dirty="0"/>
          </a:p>
        </p:txBody>
      </p:sp>
      <p:sp>
        <p:nvSpPr>
          <p:cNvPr id="4" name="Text 2"/>
          <p:cNvSpPr/>
          <p:nvPr>
            <p:ph type="title" hasCustomPrompt="1"/>
          </p:nvPr>
        </p:nvSpPr>
        <p:spPr>
          <a:xfrm>
            <a:off x="731520" y="502920"/>
            <a:ext cx="10698480" cy="914400"/>
          </a:xfrm>
          <a:prstGeom prst="rect">
            <a:avLst/>
          </a:prstGeom>
          <a:noFill/>
          <a:ln/>
        </p:spPr>
        <p:txBody>
          <a:bodyPr wrap="square" rtlCol="0"/>
          <a:lstStyle>
            <a:lvl1pPr indent="0" marL="0">
              <a:buNone/>
              <a:defRPr lang="en-US" sz="3400" b="1" dirty="0">
                <a:solidFill>
                  <a:srgbClr val="161A33"/>
                </a:solidFill>
                <a:latin typeface="Arial" pitchFamily="34" charset="0"/>
                <a:ea typeface="Arial" pitchFamily="34" charset="-122"/>
                <a:cs typeface="Arial" pitchFamily="34" charset="-120"/>
              </a:defRPr>
            </a:lvl1pPr>
          </a:lstStyle>
          <a:p>
            <a:pPr indent="0" marL="0">
              <a:buNone/>
            </a:pPr>
            <a:endParaRPr lang="en-US" sz="3400" dirty="0"/>
          </a:p>
        </p:txBody>
      </p:sp>
      <p:sp>
        <p:nvSpPr>
          <p:cNvPr id="25" name="Slide Number Placeholder 0"/>
          <p:cNvSpPr>
            <a:spLocks noGrp="1"/>
          </p:cNvSpPr>
          <p:nvPr>
            <p:ph type="sldNum" sz="quarter" idx="4294967295"/>
          </p:nvPr>
        </p:nvSpPr>
        <p:spPr>
          <a:xfrm>
            <a:off x="11155680" y="6355080"/>
            <a:ext cx="731520" cy="320040"/>
          </a:xfrm>
          <a:prstGeom prst="rect">
            <a:avLst/>
          </a:prstGeom>
          <a:extLst>
            <a:ext uri="{C572A759-6A51-4108-AA02-DFA0A04FC94B}">
              <ma14:wrappingTextBoxFlag xmlns:ma14="http://schemas.microsoft.com/office/mac/drawingml/2011/main" val="0"/>
            </a:ext>
          </a:extLst>
        </p:spPr>
        <p:txBody>
          <a:bodyPr/>
          <a:lstStyle>
            <a:lvl1pPr>
              <a:defRPr sz="1100">
                <a:solidFill>
                  <a:srgbClr val="454B66"/>
                </a:solidFill>
                <a:latin typeface="Arial"/>
                <a:ea typeface="Arial"/>
                <a:cs typeface="Arial"/>
              </a:defRPr>
            </a:lvl1pPr>
          </a:lstStyle>
          <a:p>
            <a:pPr algn="l"/>
            <a:fld id="{F7021451-1387-4CA6-816F-3879F97B5CBC}" type="slidenum">
              <a:rPr b="0" lang="en-US"/>
              <a:t>1002</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BS-TINT">
    <p:bg>
      <p:bgPr>
        <a:solidFill>
          <a:srgbClr val="F3F4FB"/>
        </a:solidFill>
      </p:bgPr>
    </p:bg>
    <p:spTree>
      <p:nvGrpSpPr>
        <p:cNvPr id="1" name=""/>
        <p:cNvGrpSpPr/>
        <p:nvPr/>
      </p:nvGrpSpPr>
      <p:grpSpPr>
        <a:xfrm>
          <a:off x="0" y="0"/>
          <a:ext cx="0" cy="0"/>
          <a:chOff x="0" y="0"/>
          <a:chExt cx="0" cy="0"/>
        </a:xfrm>
      </p:grpSpPr>
      <p:sp>
        <p:nvSpPr>
          <p:cNvPr id="2" name="Shape 0"/>
          <p:cNvSpPr/>
          <p:nvPr/>
        </p:nvSpPr>
        <p:spPr>
          <a:xfrm>
            <a:off x="0" y="0"/>
            <a:ext cx="128016" cy="6858000"/>
          </a:xfrm>
          <a:prstGeom prst="rect">
            <a:avLst/>
          </a:prstGeom>
          <a:solidFill>
            <a:srgbClr val="3949AB"/>
          </a:solidFill>
          <a:ln/>
        </p:spPr>
      </p:sp>
      <p:sp>
        <p:nvSpPr>
          <p:cNvPr id="3" name="Text 1"/>
          <p:cNvSpPr/>
          <p:nvPr/>
        </p:nvSpPr>
        <p:spPr>
          <a:xfrm>
            <a:off x="731520" y="6355080"/>
            <a:ext cx="5486400" cy="320040"/>
          </a:xfrm>
          <a:prstGeom prst="rect">
            <a:avLst/>
          </a:prstGeom>
          <a:noFill/>
          <a:ln/>
        </p:spPr>
        <p:txBody>
          <a:bodyPr wrap="square" rtlCol="0" anchor="ctr"/>
          <a:lstStyle/>
          <a:p>
            <a:pPr indent="0" marL="0">
              <a:buNone/>
            </a:pPr>
            <a:r>
              <a:rPr lang="en-US" sz="1100" dirty="0">
                <a:solidFill>
                  <a:srgbClr val="454B66"/>
                </a:solidFill>
                <a:latin typeface="Arial" pitchFamily="34" charset="0"/>
                <a:ea typeface="Arial" pitchFamily="34" charset="-122"/>
                <a:cs typeface="Arial" pitchFamily="34" charset="-120"/>
              </a:rPr>
              <a:t>learnbyslides.com · CC BY-NC 4.0</a:t>
            </a:r>
            <a:endParaRPr lang="en-US" sz="1100" dirty="0"/>
          </a:p>
        </p:txBody>
      </p:sp>
      <p:sp>
        <p:nvSpPr>
          <p:cNvPr id="4" name="Text 2"/>
          <p:cNvSpPr/>
          <p:nvPr>
            <p:ph type="title" hasCustomPrompt="1"/>
          </p:nvPr>
        </p:nvSpPr>
        <p:spPr>
          <a:xfrm>
            <a:off x="731520" y="502920"/>
            <a:ext cx="10698480" cy="914400"/>
          </a:xfrm>
          <a:prstGeom prst="rect">
            <a:avLst/>
          </a:prstGeom>
          <a:noFill/>
          <a:ln/>
        </p:spPr>
        <p:txBody>
          <a:bodyPr wrap="square" rtlCol="0"/>
          <a:lstStyle>
            <a:lvl1pPr indent="0" marL="0">
              <a:buNone/>
              <a:defRPr lang="en-US" sz="3400" b="1" dirty="0">
                <a:solidFill>
                  <a:srgbClr val="161A33"/>
                </a:solidFill>
                <a:latin typeface="Arial" pitchFamily="34" charset="0"/>
                <a:ea typeface="Arial" pitchFamily="34" charset="-122"/>
                <a:cs typeface="Arial" pitchFamily="34" charset="-120"/>
              </a:defRPr>
            </a:lvl1pPr>
          </a:lstStyle>
          <a:p>
            <a:pPr indent="0" marL="0">
              <a:buNone/>
            </a:pPr>
            <a:endParaRPr lang="en-US" sz="3400" dirty="0"/>
          </a:p>
        </p:txBody>
      </p:sp>
      <p:sp>
        <p:nvSpPr>
          <p:cNvPr id="25" name="Slide Number Placeholder 0"/>
          <p:cNvSpPr>
            <a:spLocks noGrp="1"/>
          </p:cNvSpPr>
          <p:nvPr>
            <p:ph type="sldNum" sz="quarter" idx="4294967295"/>
          </p:nvPr>
        </p:nvSpPr>
        <p:spPr>
          <a:xfrm>
            <a:off x="11155680" y="6355080"/>
            <a:ext cx="731520" cy="320040"/>
          </a:xfrm>
          <a:prstGeom prst="rect">
            <a:avLst/>
          </a:prstGeom>
          <a:extLst>
            <a:ext uri="{C572A759-6A51-4108-AA02-DFA0A04FC94B}">
              <ma14:wrappingTextBoxFlag xmlns:ma14="http://schemas.microsoft.com/office/mac/drawingml/2011/main" val="0"/>
            </a:ext>
          </a:extLst>
        </p:spPr>
        <p:txBody>
          <a:bodyPr/>
          <a:lstStyle>
            <a:lvl1pPr>
              <a:defRPr sz="1100">
                <a:solidFill>
                  <a:srgbClr val="454B66"/>
                </a:solidFill>
                <a:latin typeface="Arial"/>
                <a:ea typeface="Arial"/>
                <a:cs typeface="Arial"/>
              </a:defRPr>
            </a:lvl1pPr>
          </a:lstStyle>
          <a:p>
            <a:pPr algn="l"/>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BS-EXAMPLE">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128016" cy="6858000"/>
          </a:xfrm>
          <a:prstGeom prst="rect">
            <a:avLst/>
          </a:prstGeom>
          <a:solidFill>
            <a:srgbClr val="3949AB"/>
          </a:solidFill>
          <a:ln/>
        </p:spPr>
      </p:sp>
      <p:sp>
        <p:nvSpPr>
          <p:cNvPr id="3" name="Shape 1"/>
          <p:cNvSpPr/>
          <p:nvPr/>
        </p:nvSpPr>
        <p:spPr>
          <a:xfrm>
            <a:off x="731520" y="411480"/>
            <a:ext cx="2011680" cy="457200"/>
          </a:xfrm>
          <a:prstGeom prst="rect">
            <a:avLst/>
          </a:prstGeom>
          <a:solidFill>
            <a:srgbClr val="FF7A59"/>
          </a:solidFill>
          <a:ln/>
        </p:spPr>
      </p:sp>
      <p:sp>
        <p:nvSpPr>
          <p:cNvPr id="4" name="Text 2"/>
          <p:cNvSpPr/>
          <p:nvPr/>
        </p:nvSpPr>
        <p:spPr>
          <a:xfrm>
            <a:off x="731520" y="411480"/>
            <a:ext cx="2011680" cy="457200"/>
          </a:xfrm>
          <a:prstGeom prst="rect">
            <a:avLst/>
          </a:prstGeom>
          <a:noFill/>
          <a:ln/>
        </p:spPr>
        <p:txBody>
          <a:bodyPr wrap="square" rtlCol="0" anchor="ctr"/>
          <a:lstStyle/>
          <a:p>
            <a:pPr algn="ctr" indent="0" marL="0">
              <a:buNone/>
            </a:pPr>
            <a:r>
              <a:rPr lang="en-US" sz="1600" b="1" dirty="0">
                <a:solidFill>
                  <a:srgbClr val="3A1206"/>
                </a:solidFill>
                <a:latin typeface="Arial" pitchFamily="34" charset="0"/>
                <a:ea typeface="Arial" pitchFamily="34" charset="-122"/>
                <a:cs typeface="Arial" pitchFamily="34" charset="-120"/>
              </a:rPr>
              <a:t>EXAMPLE</a:t>
            </a:r>
            <a:endParaRPr lang="en-US" sz="1600" dirty="0"/>
          </a:p>
        </p:txBody>
      </p:sp>
      <p:sp>
        <p:nvSpPr>
          <p:cNvPr id="5" name="Text 3"/>
          <p:cNvSpPr/>
          <p:nvPr/>
        </p:nvSpPr>
        <p:spPr>
          <a:xfrm>
            <a:off x="731520" y="6355080"/>
            <a:ext cx="5486400" cy="320040"/>
          </a:xfrm>
          <a:prstGeom prst="rect">
            <a:avLst/>
          </a:prstGeom>
          <a:noFill/>
          <a:ln/>
        </p:spPr>
        <p:txBody>
          <a:bodyPr wrap="square" rtlCol="0" anchor="ctr"/>
          <a:lstStyle/>
          <a:p>
            <a:pPr indent="0" marL="0">
              <a:buNone/>
            </a:pPr>
            <a:r>
              <a:rPr lang="en-US" sz="1100" dirty="0">
                <a:solidFill>
                  <a:srgbClr val="454B66"/>
                </a:solidFill>
                <a:latin typeface="Arial" pitchFamily="34" charset="0"/>
                <a:ea typeface="Arial" pitchFamily="34" charset="-122"/>
                <a:cs typeface="Arial" pitchFamily="34" charset="-120"/>
              </a:rPr>
              <a:t>learnbyslides.com · CC BY-NC 4.0</a:t>
            </a:r>
            <a:endParaRPr lang="en-US" sz="1100" dirty="0"/>
          </a:p>
        </p:txBody>
      </p:sp>
      <p:sp>
        <p:nvSpPr>
          <p:cNvPr id="6" name="Text 4"/>
          <p:cNvSpPr/>
          <p:nvPr>
            <p:ph type="title" hasCustomPrompt="1"/>
          </p:nvPr>
        </p:nvSpPr>
        <p:spPr>
          <a:xfrm>
            <a:off x="731520" y="960120"/>
            <a:ext cx="10698480" cy="914400"/>
          </a:xfrm>
          <a:prstGeom prst="rect">
            <a:avLst/>
          </a:prstGeom>
          <a:noFill/>
          <a:ln/>
        </p:spPr>
        <p:txBody>
          <a:bodyPr wrap="square" rtlCol="0"/>
          <a:lstStyle>
            <a:lvl1pPr indent="0" marL="0">
              <a:buNone/>
              <a:defRPr lang="en-US" sz="3400" b="1" dirty="0">
                <a:solidFill>
                  <a:srgbClr val="161A33"/>
                </a:solidFill>
                <a:latin typeface="Arial" pitchFamily="34" charset="0"/>
                <a:ea typeface="Arial" pitchFamily="34" charset="-122"/>
                <a:cs typeface="Arial" pitchFamily="34" charset="-120"/>
              </a:defRPr>
            </a:lvl1pPr>
          </a:lstStyle>
          <a:p>
            <a:pPr indent="0" marL="0">
              <a:buNone/>
            </a:pPr>
            <a:endParaRPr lang="en-US" sz="3400" dirty="0"/>
          </a:p>
        </p:txBody>
      </p:sp>
      <p:sp>
        <p:nvSpPr>
          <p:cNvPr id="25" name="Slide Number Placeholder 0"/>
          <p:cNvSpPr>
            <a:spLocks noGrp="1"/>
          </p:cNvSpPr>
          <p:nvPr>
            <p:ph type="sldNum" sz="quarter" idx="4294967295"/>
          </p:nvPr>
        </p:nvSpPr>
        <p:spPr>
          <a:xfrm>
            <a:off x="11155680" y="6355080"/>
            <a:ext cx="731520" cy="320040"/>
          </a:xfrm>
          <a:prstGeom prst="rect">
            <a:avLst/>
          </a:prstGeom>
          <a:extLst>
            <a:ext uri="{C572A759-6A51-4108-AA02-DFA0A04FC94B}">
              <ma14:wrappingTextBoxFlag xmlns:ma14="http://schemas.microsoft.com/office/mac/drawingml/2011/main" val="0"/>
            </a:ext>
          </a:extLst>
        </p:spPr>
        <p:txBody>
          <a:bodyPr/>
          <a:lstStyle>
            <a:lvl1pPr>
              <a:defRPr sz="1100">
                <a:solidFill>
                  <a:srgbClr val="454B66"/>
                </a:solidFill>
                <a:latin typeface="Arial"/>
                <a:ea typeface="Arial"/>
                <a:cs typeface="Arial"/>
              </a:defRPr>
            </a:lvl1pPr>
          </a:lstStyle>
          <a:p>
            <a:pPr algn="l"/>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BS-QUIZ">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128016" cy="6858000"/>
          </a:xfrm>
          <a:prstGeom prst="rect">
            <a:avLst/>
          </a:prstGeom>
          <a:solidFill>
            <a:srgbClr val="3949AB"/>
          </a:solidFill>
          <a:ln/>
        </p:spPr>
      </p:sp>
      <p:sp>
        <p:nvSpPr>
          <p:cNvPr id="3" name="Shape 1"/>
          <p:cNvSpPr/>
          <p:nvPr/>
        </p:nvSpPr>
        <p:spPr>
          <a:xfrm>
            <a:off x="731520" y="502920"/>
            <a:ext cx="3657600" cy="548640"/>
          </a:xfrm>
          <a:prstGeom prst="rect">
            <a:avLst/>
          </a:prstGeom>
          <a:solidFill>
            <a:srgbClr val="FF7A59"/>
          </a:solidFill>
          <a:ln/>
        </p:spPr>
      </p:sp>
      <p:sp>
        <p:nvSpPr>
          <p:cNvPr id="4" name="Text 2"/>
          <p:cNvSpPr/>
          <p:nvPr/>
        </p:nvSpPr>
        <p:spPr>
          <a:xfrm>
            <a:off x="731520" y="6355080"/>
            <a:ext cx="5486400" cy="320040"/>
          </a:xfrm>
          <a:prstGeom prst="rect">
            <a:avLst/>
          </a:prstGeom>
          <a:noFill/>
          <a:ln/>
        </p:spPr>
        <p:txBody>
          <a:bodyPr wrap="square" rtlCol="0" anchor="ctr"/>
          <a:lstStyle/>
          <a:p>
            <a:pPr indent="0" marL="0">
              <a:buNone/>
            </a:pPr>
            <a:r>
              <a:rPr lang="en-US" sz="1100" dirty="0">
                <a:solidFill>
                  <a:srgbClr val="454B66"/>
                </a:solidFill>
                <a:latin typeface="Arial" pitchFamily="34" charset="0"/>
                <a:ea typeface="Arial" pitchFamily="34" charset="-122"/>
                <a:cs typeface="Arial" pitchFamily="34" charset="-120"/>
              </a:rPr>
              <a:t>learnbyslides.com · CC BY-NC 4.0</a:t>
            </a:r>
            <a:endParaRPr lang="en-US" sz="1100" dirty="0"/>
          </a:p>
        </p:txBody>
      </p:sp>
      <p:sp>
        <p:nvSpPr>
          <p:cNvPr id="5" name="Text 3"/>
          <p:cNvSpPr/>
          <p:nvPr>
            <p:ph type="title" hasCustomPrompt="1"/>
          </p:nvPr>
        </p:nvSpPr>
        <p:spPr>
          <a:xfrm>
            <a:off x="731520" y="502920"/>
            <a:ext cx="3657600" cy="548640"/>
          </a:xfrm>
          <a:prstGeom prst="rect">
            <a:avLst/>
          </a:prstGeom>
          <a:noFill/>
          <a:ln/>
        </p:spPr>
        <p:txBody>
          <a:bodyPr wrap="square" rtlCol="0"/>
          <a:lstStyle>
            <a:lvl1pPr algn="ctr" indent="0" marL="0">
              <a:buNone/>
              <a:defRPr lang="en-US" sz="1800" b="1" dirty="0">
                <a:solidFill>
                  <a:srgbClr val="3A1206"/>
                </a:solidFill>
                <a:latin typeface="Arial" pitchFamily="34" charset="0"/>
                <a:ea typeface="Arial" pitchFamily="34" charset="-122"/>
                <a:cs typeface="Arial" pitchFamily="34" charset="-120"/>
              </a:defRPr>
            </a:lvl1pPr>
          </a:lstStyle>
          <a:p>
            <a:pPr algn="ctr" indent="0" marL="0">
              <a:buNone/>
            </a:pPr>
            <a:endParaRPr lang="en-US" sz="1800" dirty="0"/>
          </a:p>
        </p:txBody>
      </p:sp>
      <p:sp>
        <p:nvSpPr>
          <p:cNvPr id="25" name="Slide Number Placeholder 0"/>
          <p:cNvSpPr>
            <a:spLocks noGrp="1"/>
          </p:cNvSpPr>
          <p:nvPr>
            <p:ph type="sldNum" sz="quarter" idx="4294967295"/>
          </p:nvPr>
        </p:nvSpPr>
        <p:spPr>
          <a:xfrm>
            <a:off x="11155680" y="6355080"/>
            <a:ext cx="731520" cy="320040"/>
          </a:xfrm>
          <a:prstGeom prst="rect">
            <a:avLst/>
          </a:prstGeom>
          <a:extLst>
            <a:ext uri="{C572A759-6A51-4108-AA02-DFA0A04FC94B}">
              <ma14:wrappingTextBoxFlag xmlns:ma14="http://schemas.microsoft.com/office/mac/drawingml/2011/main" val="0"/>
            </a:ext>
          </a:extLst>
        </p:spPr>
        <p:txBody>
          <a:bodyPr/>
          <a:lstStyle>
            <a:lvl1pPr>
              <a:defRPr sz="1100">
                <a:solidFill>
                  <a:srgbClr val="454B66"/>
                </a:solidFill>
                <a:latin typeface="Arial"/>
                <a:ea typeface="Arial"/>
                <a:cs typeface="Arial"/>
              </a:defRPr>
            </a:lvl1pPr>
          </a:lstStyle>
          <a:p>
            <a:pPr algn="l"/>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BS-TITLE">
    <p:bg>
      <p:bgPr>
        <a:solidFill>
          <a:srgbClr val="3949AB"/>
        </a:solidFill>
      </p:bgPr>
    </p:bg>
    <p:spTree>
      <p:nvGrpSpPr>
        <p:cNvPr id="1" name=""/>
        <p:cNvGrpSpPr/>
        <p:nvPr/>
      </p:nvGrpSpPr>
      <p:grpSpPr>
        <a:xfrm>
          <a:off x="0" y="0"/>
          <a:ext cx="0" cy="0"/>
          <a:chOff x="0" y="0"/>
          <a:chExt cx="0" cy="0"/>
        </a:xfrm>
      </p:grpSpPr>
      <p:sp>
        <p:nvSpPr>
          <p:cNvPr id="2" name="Shape 0"/>
          <p:cNvSpPr/>
          <p:nvPr/>
        </p:nvSpPr>
        <p:spPr>
          <a:xfrm>
            <a:off x="0" y="0"/>
            <a:ext cx="128016" cy="6858000"/>
          </a:xfrm>
          <a:prstGeom prst="rect">
            <a:avLst/>
          </a:prstGeom>
          <a:solidFill>
            <a:srgbClr val="FF7A59"/>
          </a:solidFill>
          <a:ln/>
        </p:spPr>
      </p:sp>
      <p:sp>
        <p:nvSpPr>
          <p:cNvPr id="3" name="Text 1"/>
          <p:cNvSpPr/>
          <p:nvPr/>
        </p:nvSpPr>
        <p:spPr>
          <a:xfrm>
            <a:off x="731520" y="1188720"/>
            <a:ext cx="10058400" cy="457200"/>
          </a:xfrm>
          <a:prstGeom prst="rect">
            <a:avLst/>
          </a:prstGeom>
          <a:noFill/>
          <a:ln/>
        </p:spPr>
        <p:txBody>
          <a:bodyPr wrap="square" rtlCol="0" anchor="ctr"/>
          <a:lstStyle/>
          <a:p>
            <a:pPr indent="0" marL="0">
              <a:buNone/>
            </a:pPr>
            <a:r>
              <a:rPr lang="en-US" sz="1600" b="1" spc="400" kern="0" dirty="0">
                <a:solidFill>
                  <a:srgbClr val="FF7A59"/>
                </a:solidFill>
                <a:latin typeface="Arial" pitchFamily="34" charset="0"/>
                <a:ea typeface="Arial" pitchFamily="34" charset="-122"/>
                <a:cs typeface="Arial" pitchFamily="34" charset="-120"/>
              </a:rPr>
              <a:t>LESSON SLIDES</a:t>
            </a:r>
            <a:endParaRPr lang="en-US" sz="1600" dirty="0"/>
          </a:p>
        </p:txBody>
      </p:sp>
      <p:sp>
        <p:nvSpPr>
          <p:cNvPr id="4" name="Shape 2"/>
          <p:cNvSpPr/>
          <p:nvPr/>
        </p:nvSpPr>
        <p:spPr>
          <a:xfrm>
            <a:off x="731520" y="5120640"/>
            <a:ext cx="1463040" cy="91440"/>
          </a:xfrm>
          <a:prstGeom prst="rect">
            <a:avLst/>
          </a:prstGeom>
          <a:solidFill>
            <a:srgbClr val="FF7A59"/>
          </a:solidFill>
          <a:ln/>
        </p:spPr>
      </p:sp>
      <p:sp>
        <p:nvSpPr>
          <p:cNvPr id="5" name="Text 3"/>
          <p:cNvSpPr/>
          <p:nvPr/>
        </p:nvSpPr>
        <p:spPr>
          <a:xfrm>
            <a:off x="731520" y="6355080"/>
            <a:ext cx="5486400" cy="320040"/>
          </a:xfrm>
          <a:prstGeom prst="rect">
            <a:avLst/>
          </a:prstGeom>
          <a:noFill/>
          <a:ln/>
        </p:spPr>
        <p:txBody>
          <a:bodyPr wrap="square" rtlCol="0" anchor="ctr"/>
          <a:lstStyle/>
          <a:p>
            <a:pPr indent="0" marL="0">
              <a:buNone/>
            </a:pPr>
            <a:r>
              <a:rPr lang="en-US" sz="1100" dirty="0">
                <a:solidFill>
                  <a:srgbClr val="FFFFFF"/>
                </a:solidFill>
                <a:latin typeface="Arial" pitchFamily="34" charset="0"/>
                <a:ea typeface="Arial" pitchFamily="34" charset="-122"/>
                <a:cs typeface="Arial" pitchFamily="34" charset="-120"/>
              </a:rPr>
              <a:t>learnbyslides.com · CC BY-NC 4.0</a:t>
            </a:r>
            <a:endParaRPr lang="en-US" sz="1100" dirty="0"/>
          </a:p>
        </p:txBody>
      </p:sp>
      <p:sp>
        <p:nvSpPr>
          <p:cNvPr id="6" name="Text 4"/>
          <p:cNvSpPr/>
          <p:nvPr>
            <p:ph type="title" hasCustomPrompt="1"/>
          </p:nvPr>
        </p:nvSpPr>
        <p:spPr>
          <a:xfrm>
            <a:off x="731520" y="1737360"/>
            <a:ext cx="10698480" cy="2011680"/>
          </a:xfrm>
          <a:prstGeom prst="rect">
            <a:avLst/>
          </a:prstGeom>
          <a:noFill/>
          <a:ln/>
        </p:spPr>
        <p:txBody>
          <a:bodyPr wrap="square" rtlCol="0"/>
          <a:lstStyle>
            <a:lvl1pPr indent="0" marL="0">
              <a:buNone/>
              <a:defRPr lang="en-US" sz="5400" b="1" dirty="0">
                <a:solidFill>
                  <a:srgbClr val="FFFFFF"/>
                </a:solidFill>
                <a:latin typeface="Arial" pitchFamily="34" charset="0"/>
                <a:ea typeface="Arial" pitchFamily="34" charset="-122"/>
                <a:cs typeface="Arial" pitchFamily="34" charset="-120"/>
              </a:defRPr>
            </a:lvl1pPr>
          </a:lstStyle>
          <a:p>
            <a:pPr indent="0" marL="0">
              <a:buNone/>
            </a:pPr>
            <a:endParaRPr lang="en-US" sz="5400" dirty="0"/>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11155680" y="6355080"/>
            <a:ext cx="731520" cy="320040"/>
          </a:xfrm>
          <a:prstGeom prst="rect">
            <a:avLst/>
          </a:prstGeom>
          <a:extLst>
            <a:ext uri="{C572A759-6A51-4108-AA02-DFA0A04FC94B}">
              <ma14:wrappingTextBoxFlag xmlns:ma14="http://schemas.microsoft.com/office/mac/drawingml/2011/main" val="0"/>
            </a:ext>
          </a:extLst>
        </p:spPr>
        <p:txBody>
          <a:bodyPr/>
          <a:lstStyle>
            <a:lvl1pPr>
              <a:defRPr sz="1100">
                <a:solidFill>
                  <a:srgbClr val="454B66"/>
                </a:solidFill>
                <a:latin typeface="Arial"/>
                <a:ea typeface="Arial"/>
                <a:cs typeface="Arial"/>
              </a:defRPr>
            </a:lvl1pPr>
          </a:lstStyle>
          <a:p>
            <a:pPr algn="l"/>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5.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3" name="Text 4"/>
          <p:cNvSpPr/>
          <p:nvPr>
            <p:ph type="title" hasCustomPrompt="1"/>
          </p:nvPr>
        </p:nvSpPr>
        <p:spPr>
          <a:xfrm>
            <a:off x="731520" y="1737360"/>
            <a:ext cx="10698480" cy="2011680"/>
          </a:xfrm>
          <a:prstGeom prst="rect">
            <a:avLst/>
          </a:prstGeom>
          <a:noFill/>
          <a:ln/>
        </p:spPr>
        <p:txBody>
          <a:bodyPr wrap="square" lIns="0" tIns="0" rIns="0" bIns="0" rtlCol="0" anchor="t">
            <a:normAutofit/>
          </a:bodyPr>
          <a:lstStyle/>
          <a:p>
            <a:pPr indent="0" marL="0">
              <a:buNone/>
            </a:pPr>
            <a:r>
              <a:rPr lang="en-US" sz="5400" b="1" dirty="0">
                <a:solidFill>
                  <a:srgbClr val="FFFFFF"/>
                </a:solidFill>
                <a:latin typeface="Arial" pitchFamily="34" charset="0"/>
                <a:ea typeface="Arial" pitchFamily="34" charset="-122"/>
                <a:cs typeface="Arial" pitchFamily="34" charset="-120"/>
              </a:rPr>
              <a:t>Percentages</a:t>
            </a:r>
            <a:endParaRPr lang="en-US" sz="5400" dirty="0"/>
          </a:p>
        </p:txBody>
      </p:sp>
      <p:sp>
        <p:nvSpPr>
          <p:cNvPr id="4" name="Text 1"/>
          <p:cNvSpPr/>
          <p:nvPr/>
        </p:nvSpPr>
        <p:spPr>
          <a:xfrm>
            <a:off x="731520" y="3840480"/>
            <a:ext cx="10241280" cy="1097280"/>
          </a:xfrm>
          <a:prstGeom prst="rect">
            <a:avLst/>
          </a:prstGeom>
          <a:noFill/>
          <a:ln/>
        </p:spPr>
        <p:txBody>
          <a:bodyPr wrap="square" rtlCol="0" anchor="t"/>
          <a:lstStyle/>
          <a:p>
            <a:pPr indent="0" marL="0">
              <a:buNone/>
            </a:pPr>
            <a:r>
              <a:rPr lang="en-US" sz="2200" dirty="0">
                <a:solidFill>
                  <a:srgbClr val="FFFFFF"/>
                </a:solidFill>
                <a:latin typeface="Arial" pitchFamily="34" charset="0"/>
                <a:ea typeface="Arial" pitchFamily="34" charset="-122"/>
                <a:cs typeface="Arial" pitchFamily="34" charset="-120"/>
              </a:rPr>
              <a:t>Maths · Fractions, decimals, percentage change and reverse percentages</a:t>
            </a:r>
            <a:endParaRPr lang="en-US" sz="22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3" name="Text 2"/>
          <p:cNvSpPr/>
          <p:nvPr>
            <p:ph type="title" hasCustomPrompt="1"/>
          </p:nvPr>
        </p:nvSpPr>
        <p:spPr>
          <a:xfrm>
            <a:off x="731520" y="502920"/>
            <a:ext cx="10698480" cy="914400"/>
          </a:xfrm>
          <a:prstGeom prst="rect">
            <a:avLst/>
          </a:prstGeom>
          <a:noFill/>
          <a:ln/>
        </p:spPr>
        <p:txBody>
          <a:bodyPr wrap="square" lIns="0" tIns="0" rIns="0" bIns="0" rtlCol="0" anchor="t">
            <a:normAutofit/>
          </a:bodyPr>
          <a:lstStyle/>
          <a:p>
            <a:pPr indent="0" marL="0">
              <a:buNone/>
            </a:pPr>
            <a:r>
              <a:rPr lang="en-US" sz="3400" b="1" dirty="0">
                <a:solidFill>
                  <a:srgbClr val="161A33"/>
                </a:solidFill>
                <a:latin typeface="Arial" pitchFamily="34" charset="0"/>
                <a:ea typeface="Arial" pitchFamily="34" charset="-122"/>
                <a:cs typeface="Arial" pitchFamily="34" charset="-120"/>
              </a:rPr>
              <a:t>By the end of this lesson you can</a:t>
            </a:r>
            <a:endParaRPr lang="en-US" sz="3400" dirty="0"/>
          </a:p>
        </p:txBody>
      </p:sp>
      <p:sp>
        <p:nvSpPr>
          <p:cNvPr id="4" name="Text 1"/>
          <p:cNvSpPr/>
          <p:nvPr/>
        </p:nvSpPr>
        <p:spPr>
          <a:xfrm>
            <a:off x="731520" y="1645920"/>
            <a:ext cx="10698480" cy="4389120"/>
          </a:xfrm>
          <a:prstGeom prst="rect">
            <a:avLst/>
          </a:prstGeom>
          <a:noFill/>
          <a:ln/>
        </p:spPr>
        <p:txBody>
          <a:bodyPr wrap="square" rtlCol="0" anchor="t">
            <a:normAutofit/>
          </a:bodyPr>
          <a:lstStyle/>
          <a:p>
            <a:pPr marL="304800" indent="-304800">
              <a:spcAft>
                <a:spcPts val="1500"/>
              </a:spcAft>
              <a:buSzPct val="100000"/>
              <a:buChar char="•"/>
            </a:pPr>
            <a:r>
              <a:rPr lang="en-US" sz="2800" dirty="0">
                <a:solidFill>
                  <a:srgbClr val="161A33"/>
                </a:solidFill>
                <a:latin typeface="Arial" pitchFamily="34" charset="0"/>
                <a:ea typeface="Arial" pitchFamily="34" charset="-122"/>
                <a:cs typeface="Arial" pitchFamily="34" charset="-120"/>
              </a:rPr>
              <a:t>Convert between fractions, decimals and percentages</a:t>
            </a:r>
            <a:endParaRPr lang="en-US" sz="2800" dirty="0"/>
          </a:p>
          <a:p>
            <a:pPr marL="304800" indent="-304800">
              <a:spcAft>
                <a:spcPts val="1500"/>
              </a:spcAft>
              <a:buSzPct val="100000"/>
              <a:buChar char="•"/>
            </a:pPr>
            <a:r>
              <a:rPr lang="en-US" sz="2800" dirty="0">
                <a:solidFill>
                  <a:srgbClr val="161A33"/>
                </a:solidFill>
                <a:latin typeface="Arial" pitchFamily="34" charset="0"/>
                <a:ea typeface="Arial" pitchFamily="34" charset="-122"/>
                <a:cs typeface="Arial" pitchFamily="34" charset="-120"/>
              </a:rPr>
              <a:t>Find a percentage of an amount</a:t>
            </a:r>
            <a:endParaRPr lang="en-US" sz="2800" dirty="0"/>
          </a:p>
          <a:p>
            <a:pPr marL="304800" indent="-304800">
              <a:spcAft>
                <a:spcPts val="1500"/>
              </a:spcAft>
              <a:buSzPct val="100000"/>
              <a:buChar char="•"/>
            </a:pPr>
            <a:r>
              <a:rPr lang="en-US" sz="2800" dirty="0">
                <a:solidFill>
                  <a:srgbClr val="161A33"/>
                </a:solidFill>
                <a:latin typeface="Arial" pitchFamily="34" charset="0"/>
                <a:ea typeface="Arial" pitchFamily="34" charset="-122"/>
                <a:cs typeface="Arial" pitchFamily="34" charset="-120"/>
              </a:rPr>
              <a:t>Increase and decrease by a percentage with a multiplier</a:t>
            </a:r>
            <a:endParaRPr lang="en-US" sz="2800" dirty="0"/>
          </a:p>
          <a:p>
            <a:pPr marL="304800" indent="-304800">
              <a:spcAft>
                <a:spcPts val="1500"/>
              </a:spcAft>
              <a:buSzPct val="100000"/>
              <a:buChar char="•"/>
            </a:pPr>
            <a:r>
              <a:rPr lang="en-US" sz="2800" dirty="0">
                <a:solidFill>
                  <a:srgbClr val="161A33"/>
                </a:solidFill>
                <a:latin typeface="Arial" pitchFamily="34" charset="0"/>
                <a:ea typeface="Arial" pitchFamily="34" charset="-122"/>
                <a:cs typeface="Arial" pitchFamily="34" charset="-120"/>
              </a:rPr>
              <a:t>Work out a percentage change</a:t>
            </a:r>
            <a:endParaRPr lang="en-US" sz="2800" dirty="0"/>
          </a:p>
          <a:p>
            <a:pPr marL="304800" indent="-304800">
              <a:spcAft>
                <a:spcPts val="1500"/>
              </a:spcAft>
              <a:buSzPct val="100000"/>
              <a:buChar char="•"/>
            </a:pPr>
            <a:r>
              <a:rPr lang="en-US" sz="2800" dirty="0">
                <a:solidFill>
                  <a:srgbClr val="161A33"/>
                </a:solidFill>
                <a:latin typeface="Arial" pitchFamily="34" charset="0"/>
                <a:ea typeface="Arial" pitchFamily="34" charset="-122"/>
                <a:cs typeface="Arial" pitchFamily="34" charset="-120"/>
              </a:rPr>
              <a:t>Find the original value: reverse percentages</a:t>
            </a:r>
            <a:endParaRPr lang="en-US" sz="2800" dirty="0"/>
          </a:p>
        </p:txBody>
      </p:sp>
      <p:sp>
        <p:nvSpPr>
          <p:cNvPr id="25" name="Slide Number Placeholder 0"/>
          <p:cNvSpPr>
            <a:spLocks noGrp="1"/>
          </p:cNvSpPr>
          <p:nvPr>
            <p:ph type="sldNum" sz="quarter" idx="4294967295"/>
          </p:nvPr>
        </p:nvSpPr>
        <p:spPr>
          <a:xfrm>
            <a:off x="11155680" y="6355080"/>
            <a:ext cx="731520" cy="320040"/>
          </a:xfrm>
          <a:prstGeom prst="rect">
            <a:avLst/>
          </a:prstGeom>
          <a:extLst>
            <a:ext uri="{C572A759-6A51-4108-AA02-DFA0A04FC94B}">
              <ma14:wrappingTextBoxFlag xmlns:ma14="http://schemas.microsoft.com/office/mac/drawingml/2011/main" val="0"/>
            </a:ext>
          </a:extLst>
        </p:spPr>
        <p:txBody>
          <a:bodyPr/>
          <a:lstStyle>
            <a:lvl1pPr>
              <a:defRPr sz="1100">
                <a:solidFill>
                  <a:srgbClr val="454B66"/>
                </a:solidFill>
                <a:latin typeface="Arial"/>
                <a:ea typeface="Arial"/>
                <a:cs typeface="Arial"/>
              </a:defRPr>
            </a:lvl1pPr>
          </a:lstStyle>
          <a:p>
            <a:pPr algn="l"/>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3" name="Text 2"/>
          <p:cNvSpPr/>
          <p:nvPr>
            <p:ph type="title" hasCustomPrompt="1"/>
          </p:nvPr>
        </p:nvSpPr>
        <p:spPr>
          <a:xfrm>
            <a:off x="731520" y="502920"/>
            <a:ext cx="10698480" cy="914400"/>
          </a:xfrm>
          <a:prstGeom prst="rect">
            <a:avLst/>
          </a:prstGeom>
          <a:noFill/>
          <a:ln/>
        </p:spPr>
        <p:txBody>
          <a:bodyPr wrap="square" lIns="0" tIns="0" rIns="0" bIns="0" rtlCol="0" anchor="t">
            <a:normAutofit/>
          </a:bodyPr>
          <a:lstStyle/>
          <a:p>
            <a:pPr indent="0" marL="0">
              <a:buNone/>
            </a:pPr>
            <a:r>
              <a:rPr lang="en-US" sz="3400" b="1" dirty="0">
                <a:solidFill>
                  <a:srgbClr val="161A33"/>
                </a:solidFill>
                <a:latin typeface="Arial" pitchFamily="34" charset="0"/>
                <a:ea typeface="Arial" pitchFamily="34" charset="-122"/>
                <a:cs typeface="Arial" pitchFamily="34" charset="-120"/>
              </a:rPr>
              <a:t>What is a percentage?</a:t>
            </a:r>
            <a:endParaRPr lang="en-US" sz="3400" dirty="0"/>
          </a:p>
        </p:txBody>
      </p:sp>
      <p:sp>
        <p:nvSpPr>
          <p:cNvPr id="4" name="Text 1"/>
          <p:cNvSpPr/>
          <p:nvPr/>
        </p:nvSpPr>
        <p:spPr>
          <a:xfrm>
            <a:off x="731520" y="1645920"/>
            <a:ext cx="10698480" cy="4389120"/>
          </a:xfrm>
          <a:prstGeom prst="rect">
            <a:avLst/>
          </a:prstGeom>
          <a:noFill/>
          <a:ln/>
        </p:spPr>
        <p:txBody>
          <a:bodyPr wrap="square" rtlCol="0" anchor="t">
            <a:normAutofit/>
          </a:bodyPr>
          <a:lstStyle/>
          <a:p>
            <a:pPr marL="304800" indent="-304800">
              <a:spcAft>
                <a:spcPts val="1500"/>
              </a:spcAft>
              <a:buSzPct val="100000"/>
              <a:buChar char="•"/>
            </a:pPr>
            <a:r>
              <a:rPr lang="en-US" sz="2800" dirty="0">
                <a:solidFill>
                  <a:srgbClr val="161A33"/>
                </a:solidFill>
                <a:latin typeface="Arial" pitchFamily="34" charset="0"/>
                <a:ea typeface="Arial" pitchFamily="34" charset="-122"/>
                <a:cs typeface="Arial" pitchFamily="34" charset="-120"/>
              </a:rPr>
              <a:t>Per cent means out of a hundred</a:t>
            </a:r>
            <a:endParaRPr lang="en-US" sz="2800" dirty="0"/>
          </a:p>
          <a:p>
            <a:pPr marL="304800" indent="-304800">
              <a:spcAft>
                <a:spcPts val="1500"/>
              </a:spcAft>
              <a:buSzPct val="100000"/>
              <a:buChar char="•"/>
            </a:pPr>
            <a:r>
              <a:rPr lang="en-US" sz="2800" dirty="0">
                <a:solidFill>
                  <a:srgbClr val="161A33"/>
                </a:solidFill>
                <a:latin typeface="Arial" pitchFamily="34" charset="0"/>
                <a:ea typeface="Arial" pitchFamily="34" charset="-122"/>
                <a:cs typeface="Arial" pitchFamily="34" charset="-120"/>
              </a:rPr>
              <a:t>37% = 37/100 = 0.37</a:t>
            </a:r>
            <a:endParaRPr lang="en-US" sz="2800" dirty="0"/>
          </a:p>
          <a:p>
            <a:pPr marL="304800" indent="-304800">
              <a:spcAft>
                <a:spcPts val="1500"/>
              </a:spcAft>
              <a:buSzPct val="100000"/>
              <a:buChar char="•"/>
            </a:pPr>
            <a:r>
              <a:rPr lang="en-US" sz="2800" dirty="0">
                <a:solidFill>
                  <a:srgbClr val="161A33"/>
                </a:solidFill>
                <a:latin typeface="Arial" pitchFamily="34" charset="0"/>
                <a:ea typeface="Arial" pitchFamily="34" charset="-122"/>
                <a:cs typeface="Arial" pitchFamily="34" charset="-120"/>
              </a:rPr>
              <a:t>100% is the whole amount</a:t>
            </a:r>
            <a:endParaRPr lang="en-US" sz="2800" dirty="0"/>
          </a:p>
          <a:p>
            <a:pPr marL="304800" indent="-304800">
              <a:spcAft>
                <a:spcPts val="1500"/>
              </a:spcAft>
              <a:buSzPct val="100000"/>
              <a:buChar char="•"/>
            </a:pPr>
            <a:r>
              <a:rPr lang="en-US" sz="2800" dirty="0">
                <a:solidFill>
                  <a:srgbClr val="161A33"/>
                </a:solidFill>
                <a:latin typeface="Arial" pitchFamily="34" charset="0"/>
                <a:ea typeface="Arial" pitchFamily="34" charset="-122"/>
                <a:cs typeface="Arial" pitchFamily="34" charset="-120"/>
              </a:rPr>
              <a:t>Percentages can be more than 100%: 150% of 40 = 60</a:t>
            </a:r>
            <a:endParaRPr lang="en-US" sz="2800" dirty="0"/>
          </a:p>
          <a:p>
            <a:pPr marL="304800" indent="-304800">
              <a:spcAft>
                <a:spcPts val="1500"/>
              </a:spcAft>
              <a:buSzPct val="100000"/>
              <a:buChar char="•"/>
            </a:pPr>
            <a:r>
              <a:rPr lang="en-US" sz="2800" dirty="0">
                <a:solidFill>
                  <a:srgbClr val="161A33"/>
                </a:solidFill>
                <a:latin typeface="Arial" pitchFamily="34" charset="0"/>
                <a:ea typeface="Arial" pitchFamily="34" charset="-122"/>
                <a:cs typeface="Arial" pitchFamily="34" charset="-120"/>
              </a:rPr>
              <a:t>Percentages make different totals easy to compare</a:t>
            </a:r>
            <a:endParaRPr lang="en-US" sz="2800" dirty="0"/>
          </a:p>
        </p:txBody>
      </p:sp>
      <p:sp>
        <p:nvSpPr>
          <p:cNvPr id="25" name="Slide Number Placeholder 0"/>
          <p:cNvSpPr>
            <a:spLocks noGrp="1"/>
          </p:cNvSpPr>
          <p:nvPr>
            <p:ph type="sldNum" sz="quarter" idx="4294967295"/>
          </p:nvPr>
        </p:nvSpPr>
        <p:spPr>
          <a:xfrm>
            <a:off x="11155680" y="6355080"/>
            <a:ext cx="731520" cy="320040"/>
          </a:xfrm>
          <a:prstGeom prst="rect">
            <a:avLst/>
          </a:prstGeom>
          <a:extLst>
            <a:ext uri="{C572A759-6A51-4108-AA02-DFA0A04FC94B}">
              <ma14:wrappingTextBoxFlag xmlns:ma14="http://schemas.microsoft.com/office/mac/drawingml/2011/main" val="0"/>
            </a:ext>
          </a:extLst>
        </p:spPr>
        <p:txBody>
          <a:bodyPr/>
          <a:lstStyle>
            <a:lvl1pPr>
              <a:defRPr sz="1100">
                <a:solidFill>
                  <a:srgbClr val="454B66"/>
                </a:solidFill>
                <a:latin typeface="Arial"/>
                <a:ea typeface="Arial"/>
                <a:cs typeface="Arial"/>
              </a:defRPr>
            </a:lvl1pPr>
          </a:lstStyle>
          <a:p>
            <a:pPr algn="l"/>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3" name="Text 2"/>
          <p:cNvSpPr/>
          <p:nvPr>
            <p:ph type="title" hasCustomPrompt="1"/>
          </p:nvPr>
        </p:nvSpPr>
        <p:spPr>
          <a:xfrm>
            <a:off x="731520" y="502920"/>
            <a:ext cx="10698480" cy="914400"/>
          </a:xfrm>
          <a:prstGeom prst="rect">
            <a:avLst/>
          </a:prstGeom>
          <a:noFill/>
          <a:ln/>
        </p:spPr>
        <p:txBody>
          <a:bodyPr wrap="square" lIns="0" tIns="0" rIns="0" bIns="0" rtlCol="0" anchor="t">
            <a:normAutofit/>
          </a:bodyPr>
          <a:lstStyle/>
          <a:p>
            <a:pPr indent="0" marL="0">
              <a:buNone/>
            </a:pPr>
            <a:r>
              <a:rPr lang="en-US" sz="3400" b="1" dirty="0">
                <a:solidFill>
                  <a:srgbClr val="161A33"/>
                </a:solidFill>
                <a:latin typeface="Arial" pitchFamily="34" charset="0"/>
                <a:ea typeface="Arial" pitchFamily="34" charset="-122"/>
                <a:cs typeface="Arial" pitchFamily="34" charset="-120"/>
              </a:rPr>
              <a:t>Fractions, decimals and percentages</a:t>
            </a:r>
            <a:endParaRPr lang="en-US" sz="3400" dirty="0"/>
          </a:p>
        </p:txBody>
      </p:sp>
      <p:sp>
        <p:nvSpPr>
          <p:cNvPr id="4" name="Text 1"/>
          <p:cNvSpPr/>
          <p:nvPr/>
        </p:nvSpPr>
        <p:spPr>
          <a:xfrm>
            <a:off x="731520" y="1645920"/>
            <a:ext cx="10698480" cy="4389120"/>
          </a:xfrm>
          <a:prstGeom prst="rect">
            <a:avLst/>
          </a:prstGeom>
          <a:noFill/>
          <a:ln/>
        </p:spPr>
        <p:txBody>
          <a:bodyPr wrap="square" rtlCol="0" anchor="t">
            <a:normAutofit/>
          </a:bodyPr>
          <a:lstStyle/>
          <a:p>
            <a:pPr marL="304800" indent="-304800">
              <a:spcAft>
                <a:spcPts val="1500"/>
              </a:spcAft>
              <a:buSzPct val="100000"/>
              <a:buChar char="•"/>
            </a:pPr>
            <a:r>
              <a:rPr lang="en-US" sz="2800" dirty="0">
                <a:solidFill>
                  <a:srgbClr val="161A33"/>
                </a:solidFill>
                <a:latin typeface="Arial" pitchFamily="34" charset="0"/>
                <a:ea typeface="Arial" pitchFamily="34" charset="-122"/>
                <a:cs typeface="Arial" pitchFamily="34" charset="-120"/>
              </a:rPr>
              <a:t>Percentage to decimal: divide by 100, so 45% = 0.45</a:t>
            </a:r>
            <a:endParaRPr lang="en-US" sz="2800" dirty="0"/>
          </a:p>
          <a:p>
            <a:pPr marL="304800" indent="-304800">
              <a:spcAft>
                <a:spcPts val="1500"/>
              </a:spcAft>
              <a:buSzPct val="100000"/>
              <a:buChar char="•"/>
            </a:pPr>
            <a:r>
              <a:rPr lang="en-US" sz="2800" dirty="0">
                <a:solidFill>
                  <a:srgbClr val="161A33"/>
                </a:solidFill>
                <a:latin typeface="Arial" pitchFamily="34" charset="0"/>
                <a:ea typeface="Arial" pitchFamily="34" charset="-122"/>
                <a:cs typeface="Arial" pitchFamily="34" charset="-120"/>
              </a:rPr>
              <a:t>Decimal to percentage: multiply by 100, so 0.06 = 6%</a:t>
            </a:r>
            <a:endParaRPr lang="en-US" sz="2800" dirty="0"/>
          </a:p>
          <a:p>
            <a:pPr marL="304800" indent="-304800">
              <a:spcAft>
                <a:spcPts val="1500"/>
              </a:spcAft>
              <a:buSzPct val="100000"/>
              <a:buChar char="•"/>
            </a:pPr>
            <a:r>
              <a:rPr lang="en-US" sz="2800" dirty="0">
                <a:solidFill>
                  <a:srgbClr val="161A33"/>
                </a:solidFill>
                <a:latin typeface="Arial" pitchFamily="34" charset="0"/>
                <a:ea typeface="Arial" pitchFamily="34" charset="-122"/>
                <a:cs typeface="Arial" pitchFamily="34" charset="-120"/>
              </a:rPr>
              <a:t>Fraction to percentage: 3/8 = 3 ÷ 8 = 0.375 = 37.5%</a:t>
            </a:r>
            <a:endParaRPr lang="en-US" sz="2800" dirty="0"/>
          </a:p>
          <a:p>
            <a:pPr marL="304800" indent="-304800">
              <a:spcAft>
                <a:spcPts val="1500"/>
              </a:spcAft>
              <a:buSzPct val="100000"/>
              <a:buChar char="•"/>
            </a:pPr>
            <a:r>
              <a:rPr lang="en-US" sz="2800" dirty="0">
                <a:solidFill>
                  <a:srgbClr val="161A33"/>
                </a:solidFill>
                <a:latin typeface="Arial" pitchFamily="34" charset="0"/>
                <a:ea typeface="Arial" pitchFamily="34" charset="-122"/>
                <a:cs typeface="Arial" pitchFamily="34" charset="-120"/>
              </a:rPr>
              <a:t>Percentage to fraction: 45% = 45/100 = 9/20</a:t>
            </a:r>
            <a:endParaRPr lang="en-US" sz="2800" dirty="0"/>
          </a:p>
        </p:txBody>
      </p:sp>
      <p:sp>
        <p:nvSpPr>
          <p:cNvPr id="25" name="Slide Number Placeholder 0"/>
          <p:cNvSpPr>
            <a:spLocks noGrp="1"/>
          </p:cNvSpPr>
          <p:nvPr>
            <p:ph type="sldNum" sz="quarter" idx="4294967295"/>
          </p:nvPr>
        </p:nvSpPr>
        <p:spPr>
          <a:xfrm>
            <a:off x="11155680" y="6355080"/>
            <a:ext cx="731520" cy="320040"/>
          </a:xfrm>
          <a:prstGeom prst="rect">
            <a:avLst/>
          </a:prstGeom>
          <a:extLst>
            <a:ext uri="{C572A759-6A51-4108-AA02-DFA0A04FC94B}">
              <ma14:wrappingTextBoxFlag xmlns:ma14="http://schemas.microsoft.com/office/mac/drawingml/2011/main" val="0"/>
            </a:ext>
          </a:extLst>
        </p:spPr>
        <p:txBody>
          <a:bodyPr/>
          <a:lstStyle>
            <a:lvl1pPr>
              <a:defRPr sz="1100">
                <a:solidFill>
                  <a:srgbClr val="454B66"/>
                </a:solidFill>
                <a:latin typeface="Arial"/>
                <a:ea typeface="Arial"/>
                <a:cs typeface="Arial"/>
              </a:defRPr>
            </a:lvl1pPr>
          </a:lstStyle>
          <a:p>
            <a:pPr algn="l"/>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3" name="Text 2"/>
          <p:cNvSpPr/>
          <p:nvPr>
            <p:ph type="title" hasCustomPrompt="1"/>
          </p:nvPr>
        </p:nvSpPr>
        <p:spPr>
          <a:xfrm>
            <a:off x="731520" y="502920"/>
            <a:ext cx="10698480" cy="914400"/>
          </a:xfrm>
          <a:prstGeom prst="rect">
            <a:avLst/>
          </a:prstGeom>
          <a:noFill/>
          <a:ln/>
        </p:spPr>
        <p:txBody>
          <a:bodyPr wrap="square" lIns="0" tIns="0" rIns="0" bIns="0" rtlCol="0" anchor="t">
            <a:normAutofit/>
          </a:bodyPr>
          <a:lstStyle/>
          <a:p>
            <a:pPr indent="0" marL="0">
              <a:buNone/>
            </a:pPr>
            <a:r>
              <a:rPr lang="en-US" sz="3400" b="1" dirty="0">
                <a:solidFill>
                  <a:srgbClr val="161A33"/>
                </a:solidFill>
                <a:latin typeface="Arial" pitchFamily="34" charset="0"/>
                <a:ea typeface="Arial" pitchFamily="34" charset="-122"/>
                <a:cs typeface="Arial" pitchFamily="34" charset="-120"/>
              </a:rPr>
              <a:t>Equivalents worth knowing</a:t>
            </a:r>
            <a:endParaRPr lang="en-US" sz="3400" dirty="0"/>
          </a:p>
        </p:txBody>
      </p:sp>
      <p:sp>
        <p:nvSpPr>
          <p:cNvPr id="4" name="Shape 1"/>
          <p:cNvSpPr/>
          <p:nvPr/>
        </p:nvSpPr>
        <p:spPr>
          <a:xfrm>
            <a:off x="731520" y="1600200"/>
            <a:ext cx="5212080" cy="4480560"/>
          </a:xfrm>
          <a:prstGeom prst="roundRect">
            <a:avLst>
              <a:gd name="adj" fmla="val 4082"/>
            </a:avLst>
          </a:prstGeom>
          <a:solidFill>
            <a:srgbClr val="F3F4FB"/>
          </a:solidFill>
          <a:ln w="12700">
            <a:solidFill>
              <a:srgbClr val="F3F4FB"/>
            </a:solidFill>
            <a:prstDash val="solid"/>
          </a:ln>
        </p:spPr>
      </p:sp>
      <p:sp>
        <p:nvSpPr>
          <p:cNvPr id="5" name="Shape 2"/>
          <p:cNvSpPr/>
          <p:nvPr/>
        </p:nvSpPr>
        <p:spPr>
          <a:xfrm>
            <a:off x="731520" y="1600200"/>
            <a:ext cx="5212080" cy="91440"/>
          </a:xfrm>
          <a:prstGeom prst="rect">
            <a:avLst/>
          </a:prstGeom>
          <a:solidFill>
            <a:srgbClr val="3949AB"/>
          </a:solidFill>
          <a:ln w="12700">
            <a:solidFill>
              <a:srgbClr val="3949AB"/>
            </a:solidFill>
            <a:prstDash val="solid"/>
          </a:ln>
        </p:spPr>
      </p:sp>
      <p:sp>
        <p:nvSpPr>
          <p:cNvPr id="6" name="Text 3"/>
          <p:cNvSpPr/>
          <p:nvPr/>
        </p:nvSpPr>
        <p:spPr>
          <a:xfrm>
            <a:off x="1005840" y="1783080"/>
            <a:ext cx="4663440" cy="548640"/>
          </a:xfrm>
          <a:prstGeom prst="rect">
            <a:avLst/>
          </a:prstGeom>
          <a:noFill/>
          <a:ln/>
        </p:spPr>
        <p:txBody>
          <a:bodyPr wrap="square" rtlCol="0" anchor="ctr"/>
          <a:lstStyle/>
          <a:p>
            <a:pPr indent="0" marL="0">
              <a:buNone/>
            </a:pPr>
            <a:r>
              <a:rPr lang="en-US" sz="2400" b="1" dirty="0">
                <a:solidFill>
                  <a:srgbClr val="161A33"/>
                </a:solidFill>
                <a:latin typeface="Arial" pitchFamily="34" charset="0"/>
                <a:ea typeface="Arial" pitchFamily="34" charset="-122"/>
                <a:cs typeface="Arial" pitchFamily="34" charset="-120"/>
              </a:rPr>
              <a:t>Fraction</a:t>
            </a:r>
            <a:endParaRPr lang="en-US" sz="2400" dirty="0"/>
          </a:p>
        </p:txBody>
      </p:sp>
      <p:sp>
        <p:nvSpPr>
          <p:cNvPr id="7" name="Text 4"/>
          <p:cNvSpPr/>
          <p:nvPr/>
        </p:nvSpPr>
        <p:spPr>
          <a:xfrm>
            <a:off x="1005840" y="2377440"/>
            <a:ext cx="4663440" cy="3566160"/>
          </a:xfrm>
          <a:prstGeom prst="rect">
            <a:avLst/>
          </a:prstGeom>
          <a:noFill/>
          <a:ln/>
        </p:spPr>
        <p:txBody>
          <a:bodyPr wrap="square" rtlCol="0" anchor="t">
            <a:normAutofit/>
          </a:bodyPr>
          <a:lstStyle/>
          <a:p>
            <a:pPr marL="304800" indent="-304800">
              <a:spcAft>
                <a:spcPts val="1300"/>
              </a:spcAft>
              <a:buSzPct val="100000"/>
              <a:buChar char="•"/>
            </a:pPr>
            <a:r>
              <a:rPr lang="en-US" sz="2400" dirty="0">
                <a:solidFill>
                  <a:srgbClr val="161A33"/>
                </a:solidFill>
                <a:latin typeface="Arial" pitchFamily="34" charset="0"/>
                <a:ea typeface="Arial" pitchFamily="34" charset="-122"/>
                <a:cs typeface="Arial" pitchFamily="34" charset="-120"/>
              </a:rPr>
              <a:t>1/2</a:t>
            </a:r>
            <a:endParaRPr lang="en-US" sz="2400" dirty="0"/>
          </a:p>
          <a:p>
            <a:pPr marL="304800" indent="-304800">
              <a:spcAft>
                <a:spcPts val="1300"/>
              </a:spcAft>
              <a:buSzPct val="100000"/>
              <a:buChar char="•"/>
            </a:pPr>
            <a:r>
              <a:rPr lang="en-US" sz="2400" dirty="0">
                <a:solidFill>
                  <a:srgbClr val="161A33"/>
                </a:solidFill>
                <a:latin typeface="Arial" pitchFamily="34" charset="0"/>
                <a:ea typeface="Arial" pitchFamily="34" charset="-122"/>
                <a:cs typeface="Arial" pitchFamily="34" charset="-120"/>
              </a:rPr>
              <a:t>1/4 and 3/4</a:t>
            </a:r>
            <a:endParaRPr lang="en-US" sz="2400" dirty="0"/>
          </a:p>
          <a:p>
            <a:pPr marL="304800" indent="-304800">
              <a:spcAft>
                <a:spcPts val="1300"/>
              </a:spcAft>
              <a:buSzPct val="100000"/>
              <a:buChar char="•"/>
            </a:pPr>
            <a:r>
              <a:rPr lang="en-US" sz="2400" dirty="0">
                <a:solidFill>
                  <a:srgbClr val="161A33"/>
                </a:solidFill>
                <a:latin typeface="Arial" pitchFamily="34" charset="0"/>
                <a:ea typeface="Arial" pitchFamily="34" charset="-122"/>
                <a:cs typeface="Arial" pitchFamily="34" charset="-120"/>
              </a:rPr>
              <a:t>1/5</a:t>
            </a:r>
            <a:endParaRPr lang="en-US" sz="2400" dirty="0"/>
          </a:p>
          <a:p>
            <a:pPr marL="304800" indent="-304800">
              <a:spcAft>
                <a:spcPts val="1300"/>
              </a:spcAft>
              <a:buSzPct val="100000"/>
              <a:buChar char="•"/>
            </a:pPr>
            <a:r>
              <a:rPr lang="en-US" sz="2400" dirty="0">
                <a:solidFill>
                  <a:srgbClr val="161A33"/>
                </a:solidFill>
                <a:latin typeface="Arial" pitchFamily="34" charset="0"/>
                <a:ea typeface="Arial" pitchFamily="34" charset="-122"/>
                <a:cs typeface="Arial" pitchFamily="34" charset="-120"/>
              </a:rPr>
              <a:t>1/10</a:t>
            </a:r>
            <a:endParaRPr lang="en-US" sz="2400" dirty="0"/>
          </a:p>
          <a:p>
            <a:pPr marL="304800" indent="-304800">
              <a:spcAft>
                <a:spcPts val="1300"/>
              </a:spcAft>
              <a:buSzPct val="100000"/>
              <a:buChar char="•"/>
            </a:pPr>
            <a:r>
              <a:rPr lang="en-US" sz="2400" dirty="0">
                <a:solidFill>
                  <a:srgbClr val="161A33"/>
                </a:solidFill>
                <a:latin typeface="Arial" pitchFamily="34" charset="0"/>
                <a:ea typeface="Arial" pitchFamily="34" charset="-122"/>
                <a:cs typeface="Arial" pitchFamily="34" charset="-120"/>
              </a:rPr>
              <a:t>1/3</a:t>
            </a:r>
            <a:endParaRPr lang="en-US" sz="2400" dirty="0"/>
          </a:p>
        </p:txBody>
      </p:sp>
      <p:sp>
        <p:nvSpPr>
          <p:cNvPr id="8" name="Shape 5"/>
          <p:cNvSpPr/>
          <p:nvPr/>
        </p:nvSpPr>
        <p:spPr>
          <a:xfrm>
            <a:off x="6217920" y="1600200"/>
            <a:ext cx="5212080" cy="4480560"/>
          </a:xfrm>
          <a:prstGeom prst="roundRect">
            <a:avLst>
              <a:gd name="adj" fmla="val 4082"/>
            </a:avLst>
          </a:prstGeom>
          <a:solidFill>
            <a:srgbClr val="F3F4FB"/>
          </a:solidFill>
          <a:ln w="12700">
            <a:solidFill>
              <a:srgbClr val="F3F4FB"/>
            </a:solidFill>
            <a:prstDash val="solid"/>
          </a:ln>
        </p:spPr>
      </p:sp>
      <p:sp>
        <p:nvSpPr>
          <p:cNvPr id="9" name="Shape 6"/>
          <p:cNvSpPr/>
          <p:nvPr/>
        </p:nvSpPr>
        <p:spPr>
          <a:xfrm>
            <a:off x="6217920" y="1600200"/>
            <a:ext cx="5212080" cy="91440"/>
          </a:xfrm>
          <a:prstGeom prst="rect">
            <a:avLst/>
          </a:prstGeom>
          <a:solidFill>
            <a:srgbClr val="FF7A59"/>
          </a:solidFill>
          <a:ln w="12700">
            <a:solidFill>
              <a:srgbClr val="FF7A59"/>
            </a:solidFill>
            <a:prstDash val="solid"/>
          </a:ln>
        </p:spPr>
      </p:sp>
      <p:sp>
        <p:nvSpPr>
          <p:cNvPr id="10" name="Text 7"/>
          <p:cNvSpPr/>
          <p:nvPr/>
        </p:nvSpPr>
        <p:spPr>
          <a:xfrm>
            <a:off x="6492240" y="1783080"/>
            <a:ext cx="4663440" cy="548640"/>
          </a:xfrm>
          <a:prstGeom prst="rect">
            <a:avLst/>
          </a:prstGeom>
          <a:noFill/>
          <a:ln/>
        </p:spPr>
        <p:txBody>
          <a:bodyPr wrap="square" rtlCol="0" anchor="ctr"/>
          <a:lstStyle/>
          <a:p>
            <a:pPr indent="0" marL="0">
              <a:buNone/>
            </a:pPr>
            <a:r>
              <a:rPr lang="en-US" sz="2400" b="1" dirty="0">
                <a:solidFill>
                  <a:srgbClr val="161A33"/>
                </a:solidFill>
                <a:latin typeface="Arial" pitchFamily="34" charset="0"/>
                <a:ea typeface="Arial" pitchFamily="34" charset="-122"/>
                <a:cs typeface="Arial" pitchFamily="34" charset="-120"/>
              </a:rPr>
              <a:t>Percentage</a:t>
            </a:r>
            <a:endParaRPr lang="en-US" sz="2400" dirty="0"/>
          </a:p>
        </p:txBody>
      </p:sp>
      <p:sp>
        <p:nvSpPr>
          <p:cNvPr id="11" name="Text 8"/>
          <p:cNvSpPr/>
          <p:nvPr/>
        </p:nvSpPr>
        <p:spPr>
          <a:xfrm>
            <a:off x="6492240" y="2377440"/>
            <a:ext cx="4663440" cy="3566160"/>
          </a:xfrm>
          <a:prstGeom prst="rect">
            <a:avLst/>
          </a:prstGeom>
          <a:noFill/>
          <a:ln/>
        </p:spPr>
        <p:txBody>
          <a:bodyPr wrap="square" rtlCol="0" anchor="t">
            <a:normAutofit/>
          </a:bodyPr>
          <a:lstStyle/>
          <a:p>
            <a:pPr marL="304800" indent="-304800">
              <a:spcAft>
                <a:spcPts val="1300"/>
              </a:spcAft>
              <a:buSzPct val="100000"/>
              <a:buChar char="•"/>
            </a:pPr>
            <a:r>
              <a:rPr lang="en-US" sz="2400" dirty="0">
                <a:solidFill>
                  <a:srgbClr val="161A33"/>
                </a:solidFill>
                <a:latin typeface="Arial" pitchFamily="34" charset="0"/>
                <a:ea typeface="Arial" pitchFamily="34" charset="-122"/>
                <a:cs typeface="Arial" pitchFamily="34" charset="-120"/>
              </a:rPr>
              <a:t>50%</a:t>
            </a:r>
            <a:endParaRPr lang="en-US" sz="2400" dirty="0"/>
          </a:p>
          <a:p>
            <a:pPr marL="304800" indent="-304800">
              <a:spcAft>
                <a:spcPts val="1300"/>
              </a:spcAft>
              <a:buSzPct val="100000"/>
              <a:buChar char="•"/>
            </a:pPr>
            <a:r>
              <a:rPr lang="en-US" sz="2400" dirty="0">
                <a:solidFill>
                  <a:srgbClr val="161A33"/>
                </a:solidFill>
                <a:latin typeface="Arial" pitchFamily="34" charset="0"/>
                <a:ea typeface="Arial" pitchFamily="34" charset="-122"/>
                <a:cs typeface="Arial" pitchFamily="34" charset="-120"/>
              </a:rPr>
              <a:t>25% and 75%</a:t>
            </a:r>
            <a:endParaRPr lang="en-US" sz="2400" dirty="0"/>
          </a:p>
          <a:p>
            <a:pPr marL="304800" indent="-304800">
              <a:spcAft>
                <a:spcPts val="1300"/>
              </a:spcAft>
              <a:buSzPct val="100000"/>
              <a:buChar char="•"/>
            </a:pPr>
            <a:r>
              <a:rPr lang="en-US" sz="2400" dirty="0">
                <a:solidFill>
                  <a:srgbClr val="161A33"/>
                </a:solidFill>
                <a:latin typeface="Arial" pitchFamily="34" charset="0"/>
                <a:ea typeface="Arial" pitchFamily="34" charset="-122"/>
                <a:cs typeface="Arial" pitchFamily="34" charset="-120"/>
              </a:rPr>
              <a:t>20%</a:t>
            </a:r>
            <a:endParaRPr lang="en-US" sz="2400" dirty="0"/>
          </a:p>
          <a:p>
            <a:pPr marL="304800" indent="-304800">
              <a:spcAft>
                <a:spcPts val="1300"/>
              </a:spcAft>
              <a:buSzPct val="100000"/>
              <a:buChar char="•"/>
            </a:pPr>
            <a:r>
              <a:rPr lang="en-US" sz="2400" dirty="0">
                <a:solidFill>
                  <a:srgbClr val="161A33"/>
                </a:solidFill>
                <a:latin typeface="Arial" pitchFamily="34" charset="0"/>
                <a:ea typeface="Arial" pitchFamily="34" charset="-122"/>
                <a:cs typeface="Arial" pitchFamily="34" charset="-120"/>
              </a:rPr>
              <a:t>10%</a:t>
            </a:r>
            <a:endParaRPr lang="en-US" sz="2400" dirty="0"/>
          </a:p>
          <a:p>
            <a:pPr marL="304800" indent="-304800">
              <a:spcAft>
                <a:spcPts val="1300"/>
              </a:spcAft>
              <a:buSzPct val="100000"/>
              <a:buChar char="•"/>
            </a:pPr>
            <a:r>
              <a:rPr lang="en-US" sz="2400" dirty="0">
                <a:solidFill>
                  <a:srgbClr val="161A33"/>
                </a:solidFill>
                <a:latin typeface="Arial" pitchFamily="34" charset="0"/>
                <a:ea typeface="Arial" pitchFamily="34" charset="-122"/>
                <a:cs typeface="Arial" pitchFamily="34" charset="-120"/>
              </a:rPr>
              <a:t>about 33.3% (it recurs)</a:t>
            </a:r>
            <a:endParaRPr lang="en-US" sz="2400" dirty="0"/>
          </a:p>
        </p:txBody>
      </p:sp>
      <p:sp>
        <p:nvSpPr>
          <p:cNvPr id="25" name="Slide Number Placeholder 0"/>
          <p:cNvSpPr>
            <a:spLocks noGrp="1"/>
          </p:cNvSpPr>
          <p:nvPr>
            <p:ph type="sldNum" sz="quarter" idx="4294967295"/>
          </p:nvPr>
        </p:nvSpPr>
        <p:spPr>
          <a:xfrm>
            <a:off x="11155680" y="6355080"/>
            <a:ext cx="731520" cy="320040"/>
          </a:xfrm>
          <a:prstGeom prst="rect">
            <a:avLst/>
          </a:prstGeom>
          <a:extLst>
            <a:ext uri="{C572A759-6A51-4108-AA02-DFA0A04FC94B}">
              <ma14:wrappingTextBoxFlag xmlns:ma14="http://schemas.microsoft.com/office/mac/drawingml/2011/main" val="0"/>
            </a:ext>
          </a:extLst>
        </p:spPr>
        <p:txBody>
          <a:bodyPr/>
          <a:lstStyle>
            <a:lvl1pPr>
              <a:defRPr sz="1100">
                <a:solidFill>
                  <a:srgbClr val="454B66"/>
                </a:solidFill>
                <a:latin typeface="Arial"/>
                <a:ea typeface="Arial"/>
                <a:cs typeface="Arial"/>
              </a:defRPr>
            </a:lvl1pPr>
          </a:lstStyle>
          <a:p>
            <a:pPr algn="l"/>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3" name="Text 4"/>
          <p:cNvSpPr/>
          <p:nvPr>
            <p:ph type="title" hasCustomPrompt="1"/>
          </p:nvPr>
        </p:nvSpPr>
        <p:spPr>
          <a:xfrm>
            <a:off x="731520" y="960120"/>
            <a:ext cx="10698480" cy="914400"/>
          </a:xfrm>
          <a:prstGeom prst="rect">
            <a:avLst/>
          </a:prstGeom>
          <a:noFill/>
          <a:ln/>
        </p:spPr>
        <p:txBody>
          <a:bodyPr wrap="square" lIns="0" tIns="0" rIns="0" bIns="0" rtlCol="0" anchor="t">
            <a:normAutofit/>
          </a:bodyPr>
          <a:lstStyle/>
          <a:p>
            <a:pPr indent="0" marL="0">
              <a:buNone/>
            </a:pPr>
            <a:r>
              <a:rPr lang="en-US" sz="3400" b="1" dirty="0">
                <a:solidFill>
                  <a:srgbClr val="161A33"/>
                </a:solidFill>
                <a:latin typeface="Arial" pitchFamily="34" charset="0"/>
                <a:ea typeface="Arial" pitchFamily="34" charset="-122"/>
                <a:cs typeface="Arial" pitchFamily="34" charset="-120"/>
              </a:rPr>
              <a:t>Percentage of an amount: no calculator</a:t>
            </a:r>
            <a:endParaRPr lang="en-US" sz="3400" dirty="0"/>
          </a:p>
        </p:txBody>
      </p:sp>
      <p:sp>
        <p:nvSpPr>
          <p:cNvPr id="4" name="Shape 1"/>
          <p:cNvSpPr/>
          <p:nvPr/>
        </p:nvSpPr>
        <p:spPr>
          <a:xfrm>
            <a:off x="731520" y="2011680"/>
            <a:ext cx="109728" cy="3931920"/>
          </a:xfrm>
          <a:prstGeom prst="rect">
            <a:avLst/>
          </a:prstGeom>
          <a:solidFill>
            <a:srgbClr val="FF7A59"/>
          </a:solidFill>
          <a:ln w="12700">
            <a:solidFill>
              <a:srgbClr val="FF7A59"/>
            </a:solidFill>
            <a:prstDash val="solid"/>
          </a:ln>
        </p:spPr>
      </p:sp>
      <p:sp>
        <p:nvSpPr>
          <p:cNvPr id="5" name="Text 2"/>
          <p:cNvSpPr/>
          <p:nvPr/>
        </p:nvSpPr>
        <p:spPr>
          <a:xfrm>
            <a:off x="1005840" y="2011680"/>
            <a:ext cx="10332720" cy="3931920"/>
          </a:xfrm>
          <a:prstGeom prst="rect">
            <a:avLst/>
          </a:prstGeom>
          <a:noFill/>
          <a:ln/>
        </p:spPr>
        <p:txBody>
          <a:bodyPr wrap="square" rtlCol="0" anchor="t">
            <a:normAutofit/>
          </a:bodyPr>
          <a:lstStyle/>
          <a:p>
            <a:pPr marL="304800" indent="-304800">
              <a:spcAft>
                <a:spcPts val="1400"/>
              </a:spcAft>
              <a:buSzPct val="100000"/>
              <a:buChar char="•"/>
            </a:pPr>
            <a:r>
              <a:rPr lang="en-US" sz="2600" dirty="0">
                <a:solidFill>
                  <a:srgbClr val="161A33"/>
                </a:solidFill>
                <a:latin typeface="Arial" pitchFamily="34" charset="0"/>
                <a:ea typeface="Arial" pitchFamily="34" charset="-122"/>
                <a:cs typeface="Arial" pitchFamily="34" charset="-120"/>
              </a:rPr>
              <a:t>Find 35% of 240</a:t>
            </a:r>
            <a:endParaRPr lang="en-US" sz="2600" dirty="0"/>
          </a:p>
          <a:p>
            <a:pPr marL="304800" indent="-304800">
              <a:spcAft>
                <a:spcPts val="1400"/>
              </a:spcAft>
              <a:buSzPct val="100000"/>
              <a:buChar char="•"/>
            </a:pPr>
            <a:r>
              <a:rPr lang="en-US" sz="2600" dirty="0">
                <a:solidFill>
                  <a:srgbClr val="161A33"/>
                </a:solidFill>
                <a:latin typeface="Arial" pitchFamily="34" charset="0"/>
                <a:ea typeface="Arial" pitchFamily="34" charset="-122"/>
                <a:cs typeface="Arial" pitchFamily="34" charset="-120"/>
              </a:rPr>
              <a:t>10% = 240 ÷ 10 = 24</a:t>
            </a:r>
            <a:endParaRPr lang="en-US" sz="2600" dirty="0"/>
          </a:p>
          <a:p>
            <a:pPr marL="304800" indent="-304800">
              <a:spcAft>
                <a:spcPts val="1400"/>
              </a:spcAft>
              <a:buSzPct val="100000"/>
              <a:buChar char="•"/>
            </a:pPr>
            <a:r>
              <a:rPr lang="en-US" sz="2600" dirty="0">
                <a:solidFill>
                  <a:srgbClr val="161A33"/>
                </a:solidFill>
                <a:latin typeface="Arial" pitchFamily="34" charset="0"/>
                <a:ea typeface="Arial" pitchFamily="34" charset="-122"/>
                <a:cs typeface="Arial" pitchFamily="34" charset="-120"/>
              </a:rPr>
              <a:t>30% = 3 × 24 = 72</a:t>
            </a:r>
            <a:endParaRPr lang="en-US" sz="2600" dirty="0"/>
          </a:p>
          <a:p>
            <a:pPr marL="304800" indent="-304800">
              <a:spcAft>
                <a:spcPts val="1400"/>
              </a:spcAft>
              <a:buSzPct val="100000"/>
              <a:buChar char="•"/>
            </a:pPr>
            <a:r>
              <a:rPr lang="en-US" sz="2600" dirty="0">
                <a:solidFill>
                  <a:srgbClr val="161A33"/>
                </a:solidFill>
                <a:latin typeface="Arial" pitchFamily="34" charset="0"/>
                <a:ea typeface="Arial" pitchFamily="34" charset="-122"/>
                <a:cs typeface="Arial" pitchFamily="34" charset="-120"/>
              </a:rPr>
              <a:t>5% = half of 10% = 12</a:t>
            </a:r>
            <a:endParaRPr lang="en-US" sz="2600" dirty="0"/>
          </a:p>
          <a:p>
            <a:pPr marL="304800" indent="-304800">
              <a:spcAft>
                <a:spcPts val="1400"/>
              </a:spcAft>
              <a:buSzPct val="100000"/>
              <a:buChar char="•"/>
            </a:pPr>
            <a:r>
              <a:rPr lang="en-US" sz="2600" dirty="0">
                <a:solidFill>
                  <a:srgbClr val="161A33"/>
                </a:solidFill>
                <a:latin typeface="Arial" pitchFamily="34" charset="0"/>
                <a:ea typeface="Arial" pitchFamily="34" charset="-122"/>
                <a:cs typeface="Arial" pitchFamily="34" charset="-120"/>
              </a:rPr>
              <a:t>35% = 72 + 12 = 84</a:t>
            </a:r>
            <a:endParaRPr lang="en-US" sz="2600" dirty="0"/>
          </a:p>
        </p:txBody>
      </p:sp>
      <p:sp>
        <p:nvSpPr>
          <p:cNvPr id="25" name="Slide Number Placeholder 0"/>
          <p:cNvSpPr>
            <a:spLocks noGrp="1"/>
          </p:cNvSpPr>
          <p:nvPr>
            <p:ph type="sldNum" sz="quarter" idx="4294967295"/>
          </p:nvPr>
        </p:nvSpPr>
        <p:spPr>
          <a:xfrm>
            <a:off x="11155680" y="6355080"/>
            <a:ext cx="731520" cy="320040"/>
          </a:xfrm>
          <a:prstGeom prst="rect">
            <a:avLst/>
          </a:prstGeom>
          <a:extLst>
            <a:ext uri="{C572A759-6A51-4108-AA02-DFA0A04FC94B}">
              <ma14:wrappingTextBoxFlag xmlns:ma14="http://schemas.microsoft.com/office/mac/drawingml/2011/main" val="0"/>
            </a:ext>
          </a:extLst>
        </p:spPr>
        <p:txBody>
          <a:bodyPr/>
          <a:lstStyle>
            <a:lvl1pPr>
              <a:defRPr sz="1100">
                <a:solidFill>
                  <a:srgbClr val="454B66"/>
                </a:solidFill>
                <a:latin typeface="Arial"/>
                <a:ea typeface="Arial"/>
                <a:cs typeface="Arial"/>
              </a:defRPr>
            </a:lvl1pPr>
          </a:lstStyle>
          <a:p>
            <a:pPr algn="l"/>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3" name="Text 4"/>
          <p:cNvSpPr/>
          <p:nvPr>
            <p:ph type="title" hasCustomPrompt="1"/>
          </p:nvPr>
        </p:nvSpPr>
        <p:spPr>
          <a:xfrm>
            <a:off x="731520" y="960120"/>
            <a:ext cx="10698480" cy="914400"/>
          </a:xfrm>
          <a:prstGeom prst="rect">
            <a:avLst/>
          </a:prstGeom>
          <a:noFill/>
          <a:ln/>
        </p:spPr>
        <p:txBody>
          <a:bodyPr wrap="square" lIns="0" tIns="0" rIns="0" bIns="0" rtlCol="0" anchor="t">
            <a:normAutofit/>
          </a:bodyPr>
          <a:lstStyle/>
          <a:p>
            <a:pPr indent="0" marL="0">
              <a:buNone/>
            </a:pPr>
            <a:r>
              <a:rPr lang="en-US" sz="3400" b="1" dirty="0">
                <a:solidFill>
                  <a:srgbClr val="161A33"/>
                </a:solidFill>
                <a:latin typeface="Arial" pitchFamily="34" charset="0"/>
                <a:ea typeface="Arial" pitchFamily="34" charset="-122"/>
                <a:cs typeface="Arial" pitchFamily="34" charset="-120"/>
              </a:rPr>
              <a:t>Percentage of an amount: use a decimal</a:t>
            </a:r>
            <a:endParaRPr lang="en-US" sz="3400" dirty="0"/>
          </a:p>
        </p:txBody>
      </p:sp>
      <p:sp>
        <p:nvSpPr>
          <p:cNvPr id="4" name="Shape 1"/>
          <p:cNvSpPr/>
          <p:nvPr/>
        </p:nvSpPr>
        <p:spPr>
          <a:xfrm>
            <a:off x="731520" y="2011680"/>
            <a:ext cx="109728" cy="3931920"/>
          </a:xfrm>
          <a:prstGeom prst="rect">
            <a:avLst/>
          </a:prstGeom>
          <a:solidFill>
            <a:srgbClr val="FF7A59"/>
          </a:solidFill>
          <a:ln w="12700">
            <a:solidFill>
              <a:srgbClr val="FF7A59"/>
            </a:solidFill>
            <a:prstDash val="solid"/>
          </a:ln>
        </p:spPr>
      </p:sp>
      <p:sp>
        <p:nvSpPr>
          <p:cNvPr id="5" name="Text 2"/>
          <p:cNvSpPr/>
          <p:nvPr/>
        </p:nvSpPr>
        <p:spPr>
          <a:xfrm>
            <a:off x="1005840" y="2011680"/>
            <a:ext cx="10332720" cy="3931920"/>
          </a:xfrm>
          <a:prstGeom prst="rect">
            <a:avLst/>
          </a:prstGeom>
          <a:noFill/>
          <a:ln/>
        </p:spPr>
        <p:txBody>
          <a:bodyPr wrap="square" rtlCol="0" anchor="t">
            <a:normAutofit/>
          </a:bodyPr>
          <a:lstStyle/>
          <a:p>
            <a:pPr marL="304800" indent="-304800">
              <a:spcAft>
                <a:spcPts val="1400"/>
              </a:spcAft>
              <a:buSzPct val="100000"/>
              <a:buChar char="•"/>
            </a:pPr>
            <a:r>
              <a:rPr lang="en-US" sz="2600" dirty="0">
                <a:solidFill>
                  <a:srgbClr val="161A33"/>
                </a:solidFill>
                <a:latin typeface="Arial" pitchFamily="34" charset="0"/>
                <a:ea typeface="Arial" pitchFamily="34" charset="-122"/>
                <a:cs typeface="Arial" pitchFamily="34" charset="-120"/>
              </a:rPr>
              <a:t>Change the percentage to a decimal, then multiply</a:t>
            </a:r>
            <a:endParaRPr lang="en-US" sz="2600" dirty="0"/>
          </a:p>
          <a:p>
            <a:pPr marL="304800" indent="-304800">
              <a:spcAft>
                <a:spcPts val="1400"/>
              </a:spcAft>
              <a:buSzPct val="100000"/>
              <a:buChar char="•"/>
            </a:pPr>
            <a:r>
              <a:rPr lang="en-US" sz="2600" dirty="0">
                <a:solidFill>
                  <a:srgbClr val="161A33"/>
                </a:solidFill>
                <a:latin typeface="Arial" pitchFamily="34" charset="0"/>
                <a:ea typeface="Arial" pitchFamily="34" charset="-122"/>
                <a:cs typeface="Arial" pitchFamily="34" charset="-120"/>
              </a:rPr>
              <a:t>35% of 240 = 0.35 × 240 = 84</a:t>
            </a:r>
            <a:endParaRPr lang="en-US" sz="2600" dirty="0"/>
          </a:p>
          <a:p>
            <a:pPr marL="304800" indent="-304800">
              <a:spcAft>
                <a:spcPts val="1400"/>
              </a:spcAft>
              <a:buSzPct val="100000"/>
              <a:buChar char="•"/>
            </a:pPr>
            <a:r>
              <a:rPr lang="en-US" sz="2600" dirty="0">
                <a:solidFill>
                  <a:srgbClr val="161A33"/>
                </a:solidFill>
                <a:latin typeface="Arial" pitchFamily="34" charset="0"/>
                <a:ea typeface="Arial" pitchFamily="34" charset="-122"/>
                <a:cs typeface="Arial" pitchFamily="34" charset="-120"/>
              </a:rPr>
              <a:t>17.5% of 80 kg = 0.175 × 80 = 14 kg</a:t>
            </a:r>
            <a:endParaRPr lang="en-US" sz="2600" dirty="0"/>
          </a:p>
          <a:p>
            <a:pPr marL="304800" indent="-304800">
              <a:spcAft>
                <a:spcPts val="1400"/>
              </a:spcAft>
              <a:buSzPct val="100000"/>
              <a:buChar char="•"/>
            </a:pPr>
            <a:r>
              <a:rPr lang="en-US" sz="2600" dirty="0">
                <a:solidFill>
                  <a:srgbClr val="161A33"/>
                </a:solidFill>
                <a:latin typeface="Arial" pitchFamily="34" charset="0"/>
                <a:ea typeface="Arial" pitchFamily="34" charset="-122"/>
                <a:cs typeface="Arial" pitchFamily="34" charset="-120"/>
              </a:rPr>
              <a:t>Check: is the answer a sensible size?</a:t>
            </a:r>
            <a:endParaRPr lang="en-US" sz="2600" dirty="0"/>
          </a:p>
        </p:txBody>
      </p:sp>
      <p:sp>
        <p:nvSpPr>
          <p:cNvPr id="25" name="Slide Number Placeholder 0"/>
          <p:cNvSpPr>
            <a:spLocks noGrp="1"/>
          </p:cNvSpPr>
          <p:nvPr>
            <p:ph type="sldNum" sz="quarter" idx="4294967295"/>
          </p:nvPr>
        </p:nvSpPr>
        <p:spPr>
          <a:xfrm>
            <a:off x="11155680" y="6355080"/>
            <a:ext cx="731520" cy="320040"/>
          </a:xfrm>
          <a:prstGeom prst="rect">
            <a:avLst/>
          </a:prstGeom>
          <a:extLst>
            <a:ext uri="{C572A759-6A51-4108-AA02-DFA0A04FC94B}">
              <ma14:wrappingTextBoxFlag xmlns:ma14="http://schemas.microsoft.com/office/mac/drawingml/2011/main" val="0"/>
            </a:ext>
          </a:extLst>
        </p:spPr>
        <p:txBody>
          <a:bodyPr/>
          <a:lstStyle>
            <a:lvl1pPr>
              <a:defRPr sz="1100">
                <a:solidFill>
                  <a:srgbClr val="454B66"/>
                </a:solidFill>
                <a:latin typeface="Arial"/>
                <a:ea typeface="Arial"/>
                <a:cs typeface="Arial"/>
              </a:defRPr>
            </a:lvl1pPr>
          </a:lstStyle>
          <a:p>
            <a:pPr algn="l"/>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3" name="Text 4"/>
          <p:cNvSpPr/>
          <p:nvPr>
            <p:ph type="title" hasCustomPrompt="1"/>
          </p:nvPr>
        </p:nvSpPr>
        <p:spPr>
          <a:xfrm>
            <a:off x="731520" y="960120"/>
            <a:ext cx="10698480" cy="914400"/>
          </a:xfrm>
          <a:prstGeom prst="rect">
            <a:avLst/>
          </a:prstGeom>
          <a:noFill/>
          <a:ln/>
        </p:spPr>
        <p:txBody>
          <a:bodyPr wrap="square" lIns="0" tIns="0" rIns="0" bIns="0" rtlCol="0" anchor="t">
            <a:normAutofit/>
          </a:bodyPr>
          <a:lstStyle/>
          <a:p>
            <a:pPr indent="0" marL="0">
              <a:buNone/>
            </a:pPr>
            <a:r>
              <a:rPr lang="en-US" sz="3400" b="1" dirty="0">
                <a:solidFill>
                  <a:srgbClr val="161A33"/>
                </a:solidFill>
                <a:latin typeface="Arial" pitchFamily="34" charset="0"/>
                <a:ea typeface="Arial" pitchFamily="34" charset="-122"/>
                <a:cs typeface="Arial" pitchFamily="34" charset="-120"/>
              </a:rPr>
              <a:t>One amount as a percentage of another</a:t>
            </a:r>
            <a:endParaRPr lang="en-US" sz="3400" dirty="0"/>
          </a:p>
        </p:txBody>
      </p:sp>
      <p:sp>
        <p:nvSpPr>
          <p:cNvPr id="4" name="Shape 1"/>
          <p:cNvSpPr/>
          <p:nvPr/>
        </p:nvSpPr>
        <p:spPr>
          <a:xfrm>
            <a:off x="731520" y="2011680"/>
            <a:ext cx="109728" cy="3931920"/>
          </a:xfrm>
          <a:prstGeom prst="rect">
            <a:avLst/>
          </a:prstGeom>
          <a:solidFill>
            <a:srgbClr val="FF7A59"/>
          </a:solidFill>
          <a:ln w="12700">
            <a:solidFill>
              <a:srgbClr val="FF7A59"/>
            </a:solidFill>
            <a:prstDash val="solid"/>
          </a:ln>
        </p:spPr>
      </p:sp>
      <p:sp>
        <p:nvSpPr>
          <p:cNvPr id="5" name="Text 2"/>
          <p:cNvSpPr/>
          <p:nvPr/>
        </p:nvSpPr>
        <p:spPr>
          <a:xfrm>
            <a:off x="1005840" y="2011680"/>
            <a:ext cx="10332720" cy="3931920"/>
          </a:xfrm>
          <a:prstGeom prst="rect">
            <a:avLst/>
          </a:prstGeom>
          <a:noFill/>
          <a:ln/>
        </p:spPr>
        <p:txBody>
          <a:bodyPr wrap="square" rtlCol="0" anchor="t">
            <a:normAutofit/>
          </a:bodyPr>
          <a:lstStyle/>
          <a:p>
            <a:pPr marL="304800" indent="-304800">
              <a:spcAft>
                <a:spcPts val="1400"/>
              </a:spcAft>
              <a:buSzPct val="100000"/>
              <a:buChar char="•"/>
            </a:pPr>
            <a:r>
              <a:rPr lang="en-US" sz="2600" dirty="0">
                <a:solidFill>
                  <a:srgbClr val="161A33"/>
                </a:solidFill>
                <a:latin typeface="Arial" pitchFamily="34" charset="0"/>
                <a:ea typeface="Arial" pitchFamily="34" charset="-122"/>
                <a:cs typeface="Arial" pitchFamily="34" charset="-120"/>
              </a:rPr>
              <a:t>Write a fraction, then multiply by 100</a:t>
            </a:r>
            <a:endParaRPr lang="en-US" sz="2600" dirty="0"/>
          </a:p>
          <a:p>
            <a:pPr marL="304800" indent="-304800">
              <a:spcAft>
                <a:spcPts val="1400"/>
              </a:spcAft>
              <a:buSzPct val="100000"/>
              <a:buChar char="•"/>
            </a:pPr>
            <a:r>
              <a:rPr lang="en-US" sz="2600" dirty="0">
                <a:solidFill>
                  <a:srgbClr val="161A33"/>
                </a:solidFill>
                <a:latin typeface="Arial" pitchFamily="34" charset="0"/>
                <a:ea typeface="Arial" pitchFamily="34" charset="-122"/>
                <a:cs typeface="Arial" pitchFamily="34" charset="-120"/>
              </a:rPr>
              <a:t>18 out of 24 = 18 ÷ 24 × 100 = 75%</a:t>
            </a:r>
            <a:endParaRPr lang="en-US" sz="2600" dirty="0"/>
          </a:p>
          <a:p>
            <a:pPr marL="304800" indent="-304800">
              <a:spcAft>
                <a:spcPts val="1400"/>
              </a:spcAft>
              <a:buSzPct val="100000"/>
              <a:buChar char="•"/>
            </a:pPr>
            <a:r>
              <a:rPr lang="en-US" sz="2600" dirty="0">
                <a:solidFill>
                  <a:srgbClr val="161A33"/>
                </a:solidFill>
                <a:latin typeface="Arial" pitchFamily="34" charset="0"/>
                <a:ea typeface="Arial" pitchFamily="34" charset="-122"/>
                <a:cs typeface="Arial" pitchFamily="34" charset="-120"/>
              </a:rPr>
              <a:t>Use the same units first</a:t>
            </a:r>
            <a:endParaRPr lang="en-US" sz="2600" dirty="0"/>
          </a:p>
          <a:p>
            <a:pPr marL="304800" indent="-304800">
              <a:spcAft>
                <a:spcPts val="1400"/>
              </a:spcAft>
              <a:buSzPct val="100000"/>
              <a:buChar char="•"/>
            </a:pPr>
            <a:r>
              <a:rPr lang="en-US" sz="2600" dirty="0">
                <a:solidFill>
                  <a:srgbClr val="161A33"/>
                </a:solidFill>
                <a:latin typeface="Arial" pitchFamily="34" charset="0"/>
                <a:ea typeface="Arial" pitchFamily="34" charset="-122"/>
                <a:cs typeface="Arial" pitchFamily="34" charset="-120"/>
              </a:rPr>
              <a:t>45 cm out of 2 m = 45 ÷ 200 × 100 = 22.5%</a:t>
            </a:r>
            <a:endParaRPr lang="en-US" sz="2600" dirty="0"/>
          </a:p>
        </p:txBody>
      </p:sp>
      <p:sp>
        <p:nvSpPr>
          <p:cNvPr id="25" name="Slide Number Placeholder 0"/>
          <p:cNvSpPr>
            <a:spLocks noGrp="1"/>
          </p:cNvSpPr>
          <p:nvPr>
            <p:ph type="sldNum" sz="quarter" idx="4294967295"/>
          </p:nvPr>
        </p:nvSpPr>
        <p:spPr>
          <a:xfrm>
            <a:off x="11155680" y="6355080"/>
            <a:ext cx="731520" cy="320040"/>
          </a:xfrm>
          <a:prstGeom prst="rect">
            <a:avLst/>
          </a:prstGeom>
          <a:extLst>
            <a:ext uri="{C572A759-6A51-4108-AA02-DFA0A04FC94B}">
              <ma14:wrappingTextBoxFlag xmlns:ma14="http://schemas.microsoft.com/office/mac/drawingml/2011/main" val="0"/>
            </a:ext>
          </a:extLst>
        </p:spPr>
        <p:txBody>
          <a:bodyPr/>
          <a:lstStyle>
            <a:lvl1pPr>
              <a:defRPr sz="1100">
                <a:solidFill>
                  <a:srgbClr val="454B66"/>
                </a:solidFill>
                <a:latin typeface="Arial"/>
                <a:ea typeface="Arial"/>
                <a:cs typeface="Arial"/>
              </a:defRPr>
            </a:lvl1pPr>
          </a:lstStyle>
          <a:p>
            <a:pPr algn="l"/>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3" name="Text 2"/>
          <p:cNvSpPr/>
          <p:nvPr>
            <p:ph type="title" hasCustomPrompt="1"/>
          </p:nvPr>
        </p:nvSpPr>
        <p:spPr>
          <a:xfrm>
            <a:off x="731520" y="502920"/>
            <a:ext cx="10698480" cy="914400"/>
          </a:xfrm>
          <a:prstGeom prst="rect">
            <a:avLst/>
          </a:prstGeom>
          <a:noFill/>
          <a:ln/>
        </p:spPr>
        <p:txBody>
          <a:bodyPr wrap="square" lIns="0" tIns="0" rIns="0" bIns="0" rtlCol="0" anchor="t">
            <a:normAutofit/>
          </a:bodyPr>
          <a:lstStyle/>
          <a:p>
            <a:pPr indent="0" marL="0">
              <a:buNone/>
            </a:pPr>
            <a:r>
              <a:rPr lang="en-US" sz="3400" b="1" dirty="0">
                <a:solidFill>
                  <a:srgbClr val="161A33"/>
                </a:solidFill>
                <a:latin typeface="Arial" pitchFamily="34" charset="0"/>
                <a:ea typeface="Arial" pitchFamily="34" charset="-122"/>
                <a:cs typeface="Arial" pitchFamily="34" charset="-120"/>
              </a:rPr>
              <a:t>Increase vs decrease: the multiplier</a:t>
            </a:r>
            <a:endParaRPr lang="en-US" sz="3400" dirty="0"/>
          </a:p>
        </p:txBody>
      </p:sp>
      <p:sp>
        <p:nvSpPr>
          <p:cNvPr id="4" name="Shape 1"/>
          <p:cNvSpPr/>
          <p:nvPr/>
        </p:nvSpPr>
        <p:spPr>
          <a:xfrm>
            <a:off x="731520" y="1600200"/>
            <a:ext cx="5212080" cy="4480560"/>
          </a:xfrm>
          <a:prstGeom prst="roundRect">
            <a:avLst>
              <a:gd name="adj" fmla="val 4082"/>
            </a:avLst>
          </a:prstGeom>
          <a:solidFill>
            <a:srgbClr val="F3F4FB"/>
          </a:solidFill>
          <a:ln w="12700">
            <a:solidFill>
              <a:srgbClr val="F3F4FB"/>
            </a:solidFill>
            <a:prstDash val="solid"/>
          </a:ln>
        </p:spPr>
      </p:sp>
      <p:sp>
        <p:nvSpPr>
          <p:cNvPr id="5" name="Shape 2"/>
          <p:cNvSpPr/>
          <p:nvPr/>
        </p:nvSpPr>
        <p:spPr>
          <a:xfrm>
            <a:off x="731520" y="1600200"/>
            <a:ext cx="5212080" cy="91440"/>
          </a:xfrm>
          <a:prstGeom prst="rect">
            <a:avLst/>
          </a:prstGeom>
          <a:solidFill>
            <a:srgbClr val="3949AB"/>
          </a:solidFill>
          <a:ln w="12700">
            <a:solidFill>
              <a:srgbClr val="3949AB"/>
            </a:solidFill>
            <a:prstDash val="solid"/>
          </a:ln>
        </p:spPr>
      </p:sp>
      <p:sp>
        <p:nvSpPr>
          <p:cNvPr id="6" name="Text 3"/>
          <p:cNvSpPr/>
          <p:nvPr/>
        </p:nvSpPr>
        <p:spPr>
          <a:xfrm>
            <a:off x="1005840" y="1783080"/>
            <a:ext cx="4663440" cy="548640"/>
          </a:xfrm>
          <a:prstGeom prst="rect">
            <a:avLst/>
          </a:prstGeom>
          <a:noFill/>
          <a:ln/>
        </p:spPr>
        <p:txBody>
          <a:bodyPr wrap="square" rtlCol="0" anchor="ctr"/>
          <a:lstStyle/>
          <a:p>
            <a:pPr indent="0" marL="0">
              <a:buNone/>
            </a:pPr>
            <a:r>
              <a:rPr lang="en-US" sz="2400" b="1" dirty="0">
                <a:solidFill>
                  <a:srgbClr val="161A33"/>
                </a:solidFill>
                <a:latin typeface="Arial" pitchFamily="34" charset="0"/>
                <a:ea typeface="Arial" pitchFamily="34" charset="-122"/>
                <a:cs typeface="Arial" pitchFamily="34" charset="-120"/>
              </a:rPr>
              <a:t>Increase by 15%</a:t>
            </a:r>
            <a:endParaRPr lang="en-US" sz="2400" dirty="0"/>
          </a:p>
        </p:txBody>
      </p:sp>
      <p:sp>
        <p:nvSpPr>
          <p:cNvPr id="7" name="Text 4"/>
          <p:cNvSpPr/>
          <p:nvPr/>
        </p:nvSpPr>
        <p:spPr>
          <a:xfrm>
            <a:off x="1005840" y="2377440"/>
            <a:ext cx="4663440" cy="3566160"/>
          </a:xfrm>
          <a:prstGeom prst="rect">
            <a:avLst/>
          </a:prstGeom>
          <a:noFill/>
          <a:ln/>
        </p:spPr>
        <p:txBody>
          <a:bodyPr wrap="square" rtlCol="0" anchor="t">
            <a:normAutofit/>
          </a:bodyPr>
          <a:lstStyle/>
          <a:p>
            <a:pPr marL="304800" indent="-304800">
              <a:spcAft>
                <a:spcPts val="1300"/>
              </a:spcAft>
              <a:buSzPct val="100000"/>
              <a:buChar char="•"/>
            </a:pPr>
            <a:r>
              <a:rPr lang="en-US" sz="2400" dirty="0">
                <a:solidFill>
                  <a:srgbClr val="161A33"/>
                </a:solidFill>
                <a:latin typeface="Arial" pitchFamily="34" charset="0"/>
                <a:ea typeface="Arial" pitchFamily="34" charset="-122"/>
                <a:cs typeface="Arial" pitchFamily="34" charset="-120"/>
              </a:rPr>
              <a:t>Keep 100%, add 15%: 115%</a:t>
            </a:r>
            <a:endParaRPr lang="en-US" sz="2400" dirty="0"/>
          </a:p>
          <a:p>
            <a:pPr marL="304800" indent="-304800">
              <a:spcAft>
                <a:spcPts val="1300"/>
              </a:spcAft>
              <a:buSzPct val="100000"/>
              <a:buChar char="•"/>
            </a:pPr>
            <a:r>
              <a:rPr lang="en-US" sz="2400" dirty="0">
                <a:solidFill>
                  <a:srgbClr val="161A33"/>
                </a:solidFill>
                <a:latin typeface="Arial" pitchFamily="34" charset="0"/>
                <a:ea typeface="Arial" pitchFamily="34" charset="-122"/>
                <a:cs typeface="Arial" pitchFamily="34" charset="-120"/>
              </a:rPr>
              <a:t>Multiplier = 1.15</a:t>
            </a:r>
            <a:endParaRPr lang="en-US" sz="2400" dirty="0"/>
          </a:p>
          <a:p>
            <a:pPr marL="304800" indent="-304800">
              <a:spcAft>
                <a:spcPts val="1300"/>
              </a:spcAft>
              <a:buSzPct val="100000"/>
              <a:buChar char="•"/>
            </a:pPr>
            <a:r>
              <a:rPr lang="en-US" sz="2400" dirty="0">
                <a:solidFill>
                  <a:srgbClr val="161A33"/>
                </a:solidFill>
                <a:latin typeface="Arial" pitchFamily="34" charset="0"/>
                <a:ea typeface="Arial" pitchFamily="34" charset="-122"/>
                <a:cs typeface="Arial" pitchFamily="34" charset="-120"/>
              </a:rPr>
              <a:t>GBP 60 × 1.15 = GBP 69</a:t>
            </a:r>
            <a:endParaRPr lang="en-US" sz="2400" dirty="0"/>
          </a:p>
        </p:txBody>
      </p:sp>
      <p:sp>
        <p:nvSpPr>
          <p:cNvPr id="8" name="Shape 5"/>
          <p:cNvSpPr/>
          <p:nvPr/>
        </p:nvSpPr>
        <p:spPr>
          <a:xfrm>
            <a:off x="6217920" y="1600200"/>
            <a:ext cx="5212080" cy="4480560"/>
          </a:xfrm>
          <a:prstGeom prst="roundRect">
            <a:avLst>
              <a:gd name="adj" fmla="val 4082"/>
            </a:avLst>
          </a:prstGeom>
          <a:solidFill>
            <a:srgbClr val="F3F4FB"/>
          </a:solidFill>
          <a:ln w="12700">
            <a:solidFill>
              <a:srgbClr val="F3F4FB"/>
            </a:solidFill>
            <a:prstDash val="solid"/>
          </a:ln>
        </p:spPr>
      </p:sp>
      <p:sp>
        <p:nvSpPr>
          <p:cNvPr id="9" name="Shape 6"/>
          <p:cNvSpPr/>
          <p:nvPr/>
        </p:nvSpPr>
        <p:spPr>
          <a:xfrm>
            <a:off x="6217920" y="1600200"/>
            <a:ext cx="5212080" cy="91440"/>
          </a:xfrm>
          <a:prstGeom prst="rect">
            <a:avLst/>
          </a:prstGeom>
          <a:solidFill>
            <a:srgbClr val="FF7A59"/>
          </a:solidFill>
          <a:ln w="12700">
            <a:solidFill>
              <a:srgbClr val="FF7A59"/>
            </a:solidFill>
            <a:prstDash val="solid"/>
          </a:ln>
        </p:spPr>
      </p:sp>
      <p:sp>
        <p:nvSpPr>
          <p:cNvPr id="10" name="Text 7"/>
          <p:cNvSpPr/>
          <p:nvPr/>
        </p:nvSpPr>
        <p:spPr>
          <a:xfrm>
            <a:off x="6492240" y="1783080"/>
            <a:ext cx="4663440" cy="548640"/>
          </a:xfrm>
          <a:prstGeom prst="rect">
            <a:avLst/>
          </a:prstGeom>
          <a:noFill/>
          <a:ln/>
        </p:spPr>
        <p:txBody>
          <a:bodyPr wrap="square" rtlCol="0" anchor="ctr"/>
          <a:lstStyle/>
          <a:p>
            <a:pPr indent="0" marL="0">
              <a:buNone/>
            </a:pPr>
            <a:r>
              <a:rPr lang="en-US" sz="2400" b="1" dirty="0">
                <a:solidFill>
                  <a:srgbClr val="161A33"/>
                </a:solidFill>
                <a:latin typeface="Arial" pitchFamily="34" charset="0"/>
                <a:ea typeface="Arial" pitchFamily="34" charset="-122"/>
                <a:cs typeface="Arial" pitchFamily="34" charset="-120"/>
              </a:rPr>
              <a:t>Decrease by 25%</a:t>
            </a:r>
            <a:endParaRPr lang="en-US" sz="2400" dirty="0"/>
          </a:p>
        </p:txBody>
      </p:sp>
      <p:sp>
        <p:nvSpPr>
          <p:cNvPr id="11" name="Text 8"/>
          <p:cNvSpPr/>
          <p:nvPr/>
        </p:nvSpPr>
        <p:spPr>
          <a:xfrm>
            <a:off x="6492240" y="2377440"/>
            <a:ext cx="4663440" cy="3566160"/>
          </a:xfrm>
          <a:prstGeom prst="rect">
            <a:avLst/>
          </a:prstGeom>
          <a:noFill/>
          <a:ln/>
        </p:spPr>
        <p:txBody>
          <a:bodyPr wrap="square" rtlCol="0" anchor="t">
            <a:normAutofit/>
          </a:bodyPr>
          <a:lstStyle/>
          <a:p>
            <a:pPr marL="304800" indent="-304800">
              <a:spcAft>
                <a:spcPts val="1300"/>
              </a:spcAft>
              <a:buSzPct val="100000"/>
              <a:buChar char="•"/>
            </a:pPr>
            <a:r>
              <a:rPr lang="en-US" sz="2400" dirty="0">
                <a:solidFill>
                  <a:srgbClr val="161A33"/>
                </a:solidFill>
                <a:latin typeface="Arial" pitchFamily="34" charset="0"/>
                <a:ea typeface="Arial" pitchFamily="34" charset="-122"/>
                <a:cs typeface="Arial" pitchFamily="34" charset="-120"/>
              </a:rPr>
              <a:t>Keep 100%, take off 25%: 75%</a:t>
            </a:r>
            <a:endParaRPr lang="en-US" sz="2400" dirty="0"/>
          </a:p>
          <a:p>
            <a:pPr marL="304800" indent="-304800">
              <a:spcAft>
                <a:spcPts val="1300"/>
              </a:spcAft>
              <a:buSzPct val="100000"/>
              <a:buChar char="•"/>
            </a:pPr>
            <a:r>
              <a:rPr lang="en-US" sz="2400" dirty="0">
                <a:solidFill>
                  <a:srgbClr val="161A33"/>
                </a:solidFill>
                <a:latin typeface="Arial" pitchFamily="34" charset="0"/>
                <a:ea typeface="Arial" pitchFamily="34" charset="-122"/>
                <a:cs typeface="Arial" pitchFamily="34" charset="-120"/>
              </a:rPr>
              <a:t>Multiplier = 0.75</a:t>
            </a:r>
            <a:endParaRPr lang="en-US" sz="2400" dirty="0"/>
          </a:p>
          <a:p>
            <a:pPr marL="304800" indent="-304800">
              <a:spcAft>
                <a:spcPts val="1300"/>
              </a:spcAft>
              <a:buSzPct val="100000"/>
              <a:buChar char="•"/>
            </a:pPr>
            <a:r>
              <a:rPr lang="en-US" sz="2400" dirty="0">
                <a:solidFill>
                  <a:srgbClr val="161A33"/>
                </a:solidFill>
                <a:latin typeface="Arial" pitchFamily="34" charset="0"/>
                <a:ea typeface="Arial" pitchFamily="34" charset="-122"/>
                <a:cs typeface="Arial" pitchFamily="34" charset="-120"/>
              </a:rPr>
              <a:t>EUR 80 × 0.75 = EUR 60</a:t>
            </a:r>
            <a:endParaRPr lang="en-US" sz="2400" dirty="0"/>
          </a:p>
        </p:txBody>
      </p:sp>
      <p:sp>
        <p:nvSpPr>
          <p:cNvPr id="25" name="Slide Number Placeholder 0"/>
          <p:cNvSpPr>
            <a:spLocks noGrp="1"/>
          </p:cNvSpPr>
          <p:nvPr>
            <p:ph type="sldNum" sz="quarter" idx="4294967295"/>
          </p:nvPr>
        </p:nvSpPr>
        <p:spPr>
          <a:xfrm>
            <a:off x="11155680" y="6355080"/>
            <a:ext cx="731520" cy="320040"/>
          </a:xfrm>
          <a:prstGeom prst="rect">
            <a:avLst/>
          </a:prstGeom>
          <a:extLst>
            <a:ext uri="{C572A759-6A51-4108-AA02-DFA0A04FC94B}">
              <ma14:wrappingTextBoxFlag xmlns:ma14="http://schemas.microsoft.com/office/mac/drawingml/2011/main" val="0"/>
            </a:ext>
          </a:extLst>
        </p:spPr>
        <p:txBody>
          <a:bodyPr/>
          <a:lstStyle>
            <a:lvl1pPr>
              <a:defRPr sz="1100">
                <a:solidFill>
                  <a:srgbClr val="454B66"/>
                </a:solidFill>
                <a:latin typeface="Arial"/>
                <a:ea typeface="Arial"/>
                <a:cs typeface="Arial"/>
              </a:defRPr>
            </a:lvl1pPr>
          </a:lstStyle>
          <a:p>
            <a:pPr algn="l"/>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3" name="Text 4"/>
          <p:cNvSpPr/>
          <p:nvPr>
            <p:ph type="title" hasCustomPrompt="1"/>
          </p:nvPr>
        </p:nvSpPr>
        <p:spPr>
          <a:xfrm>
            <a:off x="731520" y="960120"/>
            <a:ext cx="10698480" cy="914400"/>
          </a:xfrm>
          <a:prstGeom prst="rect">
            <a:avLst/>
          </a:prstGeom>
          <a:noFill/>
          <a:ln/>
        </p:spPr>
        <p:txBody>
          <a:bodyPr wrap="square" lIns="0" tIns="0" rIns="0" bIns="0" rtlCol="0" anchor="t">
            <a:normAutofit/>
          </a:bodyPr>
          <a:lstStyle/>
          <a:p>
            <a:pPr indent="0" marL="0">
              <a:buNone/>
            </a:pPr>
            <a:r>
              <a:rPr lang="en-US" sz="3400" b="1" dirty="0">
                <a:solidFill>
                  <a:srgbClr val="161A33"/>
                </a:solidFill>
                <a:latin typeface="Arial" pitchFamily="34" charset="0"/>
                <a:ea typeface="Arial" pitchFamily="34" charset="-122"/>
                <a:cs typeface="Arial" pitchFamily="34" charset="-120"/>
              </a:rPr>
              <a:t>Working out a percentage change</a:t>
            </a:r>
            <a:endParaRPr lang="en-US" sz="3400" dirty="0"/>
          </a:p>
        </p:txBody>
      </p:sp>
      <p:sp>
        <p:nvSpPr>
          <p:cNvPr id="4" name="Shape 1"/>
          <p:cNvSpPr/>
          <p:nvPr/>
        </p:nvSpPr>
        <p:spPr>
          <a:xfrm>
            <a:off x="731520" y="2011680"/>
            <a:ext cx="109728" cy="3931920"/>
          </a:xfrm>
          <a:prstGeom prst="rect">
            <a:avLst/>
          </a:prstGeom>
          <a:solidFill>
            <a:srgbClr val="FF7A59"/>
          </a:solidFill>
          <a:ln w="12700">
            <a:solidFill>
              <a:srgbClr val="FF7A59"/>
            </a:solidFill>
            <a:prstDash val="solid"/>
          </a:ln>
        </p:spPr>
      </p:sp>
      <p:sp>
        <p:nvSpPr>
          <p:cNvPr id="5" name="Text 2"/>
          <p:cNvSpPr/>
          <p:nvPr/>
        </p:nvSpPr>
        <p:spPr>
          <a:xfrm>
            <a:off x="1005840" y="2011680"/>
            <a:ext cx="10332720" cy="3931920"/>
          </a:xfrm>
          <a:prstGeom prst="rect">
            <a:avLst/>
          </a:prstGeom>
          <a:noFill/>
          <a:ln/>
        </p:spPr>
        <p:txBody>
          <a:bodyPr wrap="square" rtlCol="0" anchor="t">
            <a:normAutofit/>
          </a:bodyPr>
          <a:lstStyle/>
          <a:p>
            <a:pPr marL="304800" indent="-304800">
              <a:spcAft>
                <a:spcPts val="1400"/>
              </a:spcAft>
              <a:buSzPct val="100000"/>
              <a:buChar char="•"/>
            </a:pPr>
            <a:r>
              <a:rPr lang="en-US" sz="2600" dirty="0">
                <a:solidFill>
                  <a:srgbClr val="161A33"/>
                </a:solidFill>
                <a:latin typeface="Arial" pitchFamily="34" charset="0"/>
                <a:ea typeface="Arial" pitchFamily="34" charset="-122"/>
                <a:cs typeface="Arial" pitchFamily="34" charset="-120"/>
              </a:rPr>
              <a:t>Percentage change = change ÷ original × 100</a:t>
            </a:r>
            <a:endParaRPr lang="en-US" sz="2600" dirty="0"/>
          </a:p>
          <a:p>
            <a:pPr marL="304800" indent="-304800">
              <a:spcAft>
                <a:spcPts val="1400"/>
              </a:spcAft>
              <a:buSzPct val="100000"/>
              <a:buChar char="•"/>
            </a:pPr>
            <a:r>
              <a:rPr lang="en-US" sz="2600" dirty="0">
                <a:solidFill>
                  <a:srgbClr val="161A33"/>
                </a:solidFill>
                <a:latin typeface="Arial" pitchFamily="34" charset="0"/>
                <a:ea typeface="Arial" pitchFamily="34" charset="-122"/>
                <a:cs typeface="Arial" pitchFamily="34" charset="-120"/>
              </a:rPr>
              <a:t>USD 50 rises to USD 62: change = 12</a:t>
            </a:r>
            <a:endParaRPr lang="en-US" sz="2600" dirty="0"/>
          </a:p>
          <a:p>
            <a:pPr marL="304800" indent="-304800">
              <a:spcAft>
                <a:spcPts val="1400"/>
              </a:spcAft>
              <a:buSzPct val="100000"/>
              <a:buChar char="•"/>
            </a:pPr>
            <a:r>
              <a:rPr lang="en-US" sz="2600" dirty="0">
                <a:solidFill>
                  <a:srgbClr val="161A33"/>
                </a:solidFill>
                <a:latin typeface="Arial" pitchFamily="34" charset="0"/>
                <a:ea typeface="Arial" pitchFamily="34" charset="-122"/>
                <a:cs typeface="Arial" pitchFamily="34" charset="-120"/>
              </a:rPr>
              <a:t>12 ÷ 50 × 100 = 24% increase</a:t>
            </a:r>
            <a:endParaRPr lang="en-US" sz="2600" dirty="0"/>
          </a:p>
          <a:p>
            <a:pPr marL="304800" indent="-304800">
              <a:spcAft>
                <a:spcPts val="1400"/>
              </a:spcAft>
              <a:buSzPct val="100000"/>
              <a:buChar char="•"/>
            </a:pPr>
            <a:r>
              <a:rPr lang="en-US" sz="2600" dirty="0">
                <a:solidFill>
                  <a:srgbClr val="161A33"/>
                </a:solidFill>
                <a:latin typeface="Arial" pitchFamily="34" charset="0"/>
                <a:ea typeface="Arial" pitchFamily="34" charset="-122"/>
                <a:cs typeface="Arial" pitchFamily="34" charset="-120"/>
              </a:rPr>
              <a:t>2.5 kg falls to 2 kg: 0.5 ÷ 2.5 × 100 = 20% decrease</a:t>
            </a:r>
            <a:endParaRPr lang="en-US" sz="2600" dirty="0"/>
          </a:p>
        </p:txBody>
      </p:sp>
      <p:sp>
        <p:nvSpPr>
          <p:cNvPr id="25" name="Slide Number Placeholder 0"/>
          <p:cNvSpPr>
            <a:spLocks noGrp="1"/>
          </p:cNvSpPr>
          <p:nvPr>
            <p:ph type="sldNum" sz="quarter" idx="4294967295"/>
          </p:nvPr>
        </p:nvSpPr>
        <p:spPr>
          <a:xfrm>
            <a:off x="11155680" y="6355080"/>
            <a:ext cx="731520" cy="320040"/>
          </a:xfrm>
          <a:prstGeom prst="rect">
            <a:avLst/>
          </a:prstGeom>
          <a:extLst>
            <a:ext uri="{C572A759-6A51-4108-AA02-DFA0A04FC94B}">
              <ma14:wrappingTextBoxFlag xmlns:ma14="http://schemas.microsoft.com/office/mac/drawingml/2011/main" val="0"/>
            </a:ext>
          </a:extLst>
        </p:spPr>
        <p:txBody>
          <a:bodyPr/>
          <a:lstStyle>
            <a:lvl1pPr>
              <a:defRPr sz="1100">
                <a:solidFill>
                  <a:srgbClr val="454B66"/>
                </a:solidFill>
                <a:latin typeface="Arial"/>
                <a:ea typeface="Arial"/>
                <a:cs typeface="Arial"/>
              </a:defRPr>
            </a:lvl1pPr>
          </a:lstStyle>
          <a:p>
            <a:pPr algn="l"/>
            <a:fld id="{F7021451-1387-4CA6-816F-3879F97B5CBC}" type="slidenum">
              <a:rPr b="0"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3" name="Text 4"/>
          <p:cNvSpPr/>
          <p:nvPr>
            <p:ph type="title" hasCustomPrompt="1"/>
          </p:nvPr>
        </p:nvSpPr>
        <p:spPr>
          <a:xfrm>
            <a:off x="731520" y="960120"/>
            <a:ext cx="10698480" cy="914400"/>
          </a:xfrm>
          <a:prstGeom prst="rect">
            <a:avLst/>
          </a:prstGeom>
          <a:noFill/>
          <a:ln/>
        </p:spPr>
        <p:txBody>
          <a:bodyPr wrap="square" lIns="0" tIns="0" rIns="0" bIns="0" rtlCol="0" anchor="t">
            <a:normAutofit/>
          </a:bodyPr>
          <a:lstStyle/>
          <a:p>
            <a:pPr indent="0" marL="0">
              <a:buNone/>
            </a:pPr>
            <a:r>
              <a:rPr lang="en-US" sz="3400" b="1" dirty="0">
                <a:solidFill>
                  <a:srgbClr val="161A33"/>
                </a:solidFill>
                <a:latin typeface="Arial" pitchFamily="34" charset="0"/>
                <a:ea typeface="Arial" pitchFamily="34" charset="-122"/>
                <a:cs typeface="Arial" pitchFamily="34" charset="-120"/>
              </a:rPr>
              <a:t>Reverse percentages: find the original</a:t>
            </a:r>
            <a:endParaRPr lang="en-US" sz="3400" dirty="0"/>
          </a:p>
        </p:txBody>
      </p:sp>
      <p:sp>
        <p:nvSpPr>
          <p:cNvPr id="4" name="Shape 1"/>
          <p:cNvSpPr/>
          <p:nvPr/>
        </p:nvSpPr>
        <p:spPr>
          <a:xfrm>
            <a:off x="731520" y="2011680"/>
            <a:ext cx="109728" cy="3931920"/>
          </a:xfrm>
          <a:prstGeom prst="rect">
            <a:avLst/>
          </a:prstGeom>
          <a:solidFill>
            <a:srgbClr val="FF7A59"/>
          </a:solidFill>
          <a:ln w="12700">
            <a:solidFill>
              <a:srgbClr val="FF7A59"/>
            </a:solidFill>
            <a:prstDash val="solid"/>
          </a:ln>
        </p:spPr>
      </p:sp>
      <p:sp>
        <p:nvSpPr>
          <p:cNvPr id="5" name="Text 2"/>
          <p:cNvSpPr/>
          <p:nvPr/>
        </p:nvSpPr>
        <p:spPr>
          <a:xfrm>
            <a:off x="1005840" y="2011680"/>
            <a:ext cx="10332720" cy="3931920"/>
          </a:xfrm>
          <a:prstGeom prst="rect">
            <a:avLst/>
          </a:prstGeom>
          <a:noFill/>
          <a:ln/>
        </p:spPr>
        <p:txBody>
          <a:bodyPr wrap="square" rtlCol="0" anchor="t">
            <a:normAutofit/>
          </a:bodyPr>
          <a:lstStyle/>
          <a:p>
            <a:pPr marL="304800" indent="-304800">
              <a:spcAft>
                <a:spcPts val="1400"/>
              </a:spcAft>
              <a:buSzPct val="100000"/>
              <a:buChar char="•"/>
            </a:pPr>
            <a:r>
              <a:rPr lang="en-US" sz="2600" dirty="0">
                <a:solidFill>
                  <a:srgbClr val="161A33"/>
                </a:solidFill>
                <a:latin typeface="Arial" pitchFamily="34" charset="0"/>
                <a:ea typeface="Arial" pitchFamily="34" charset="-122"/>
                <a:cs typeface="Arial" pitchFamily="34" charset="-120"/>
              </a:rPr>
              <a:t>After 20% off, a phone costs GBP 360</a:t>
            </a:r>
            <a:endParaRPr lang="en-US" sz="2600" dirty="0"/>
          </a:p>
          <a:p>
            <a:pPr marL="304800" indent="-304800">
              <a:spcAft>
                <a:spcPts val="1400"/>
              </a:spcAft>
              <a:buSzPct val="100000"/>
              <a:buChar char="•"/>
            </a:pPr>
            <a:r>
              <a:rPr lang="en-US" sz="2600" dirty="0">
                <a:solidFill>
                  <a:srgbClr val="161A33"/>
                </a:solidFill>
                <a:latin typeface="Arial" pitchFamily="34" charset="0"/>
                <a:ea typeface="Arial" pitchFamily="34" charset="-122"/>
                <a:cs typeface="Arial" pitchFamily="34" charset="-120"/>
              </a:rPr>
              <a:t>Sale price = 80% of the original</a:t>
            </a:r>
            <a:endParaRPr lang="en-US" sz="2600" dirty="0"/>
          </a:p>
          <a:p>
            <a:pPr marL="304800" indent="-304800">
              <a:spcAft>
                <a:spcPts val="1400"/>
              </a:spcAft>
              <a:buSzPct val="100000"/>
              <a:buChar char="•"/>
            </a:pPr>
            <a:r>
              <a:rPr lang="en-US" sz="2600" dirty="0">
                <a:solidFill>
                  <a:srgbClr val="161A33"/>
                </a:solidFill>
                <a:latin typeface="Arial" pitchFamily="34" charset="0"/>
                <a:ea typeface="Arial" pitchFamily="34" charset="-122"/>
                <a:cs typeface="Arial" pitchFamily="34" charset="-120"/>
              </a:rPr>
              <a:t>Original × 0.8 = 360</a:t>
            </a:r>
            <a:endParaRPr lang="en-US" sz="2600" dirty="0"/>
          </a:p>
          <a:p>
            <a:pPr marL="304800" indent="-304800">
              <a:spcAft>
                <a:spcPts val="1400"/>
              </a:spcAft>
              <a:buSzPct val="100000"/>
              <a:buChar char="•"/>
            </a:pPr>
            <a:r>
              <a:rPr lang="en-US" sz="2600" dirty="0">
                <a:solidFill>
                  <a:srgbClr val="161A33"/>
                </a:solidFill>
                <a:latin typeface="Arial" pitchFamily="34" charset="0"/>
                <a:ea typeface="Arial" pitchFamily="34" charset="-122"/>
                <a:cs typeface="Arial" pitchFamily="34" charset="-120"/>
              </a:rPr>
              <a:t>Original = 360 ÷ 0.8 = GBP 450</a:t>
            </a:r>
            <a:endParaRPr lang="en-US" sz="2600" dirty="0"/>
          </a:p>
          <a:p>
            <a:pPr marL="304800" indent="-304800">
              <a:spcAft>
                <a:spcPts val="1400"/>
              </a:spcAft>
              <a:buSzPct val="100000"/>
              <a:buChar char="•"/>
            </a:pPr>
            <a:r>
              <a:rPr lang="en-US" sz="2600" dirty="0">
                <a:solidFill>
                  <a:srgbClr val="161A33"/>
                </a:solidFill>
                <a:latin typeface="Arial" pitchFamily="34" charset="0"/>
                <a:ea typeface="Arial" pitchFamily="34" charset="-122"/>
                <a:cs typeface="Arial" pitchFamily="34" charset="-120"/>
              </a:rPr>
              <a:t>Check: 450 × 0.8 = 360</a:t>
            </a:r>
            <a:endParaRPr lang="en-US" sz="2600" dirty="0"/>
          </a:p>
        </p:txBody>
      </p:sp>
      <p:sp>
        <p:nvSpPr>
          <p:cNvPr id="25" name="Slide Number Placeholder 0"/>
          <p:cNvSpPr>
            <a:spLocks noGrp="1"/>
          </p:cNvSpPr>
          <p:nvPr>
            <p:ph type="sldNum" sz="quarter" idx="4294967295"/>
          </p:nvPr>
        </p:nvSpPr>
        <p:spPr>
          <a:xfrm>
            <a:off x="11155680" y="6355080"/>
            <a:ext cx="731520" cy="320040"/>
          </a:xfrm>
          <a:prstGeom prst="rect">
            <a:avLst/>
          </a:prstGeom>
          <a:extLst>
            <a:ext uri="{C572A759-6A51-4108-AA02-DFA0A04FC94B}">
              <ma14:wrappingTextBoxFlag xmlns:ma14="http://schemas.microsoft.com/office/mac/drawingml/2011/main" val="0"/>
            </a:ext>
          </a:extLst>
        </p:spPr>
        <p:txBody>
          <a:bodyPr/>
          <a:lstStyle>
            <a:lvl1pPr>
              <a:defRPr sz="1100">
                <a:solidFill>
                  <a:srgbClr val="454B66"/>
                </a:solidFill>
                <a:latin typeface="Arial"/>
                <a:ea typeface="Arial"/>
                <a:cs typeface="Arial"/>
              </a:defRPr>
            </a:lvl1pPr>
          </a:lstStyle>
          <a:p>
            <a:pPr algn="l"/>
            <a:fld id="{F7021451-1387-4CA6-816F-3879F97B5CBC}" type="slidenum">
              <a:rPr b="0"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3" name="Text 2"/>
          <p:cNvSpPr/>
          <p:nvPr>
            <p:ph type="title" hasCustomPrompt="1"/>
          </p:nvPr>
        </p:nvSpPr>
        <p:spPr>
          <a:xfrm>
            <a:off x="731520" y="502920"/>
            <a:ext cx="10698480" cy="914400"/>
          </a:xfrm>
          <a:prstGeom prst="rect">
            <a:avLst/>
          </a:prstGeom>
          <a:noFill/>
          <a:ln/>
        </p:spPr>
        <p:txBody>
          <a:bodyPr wrap="square" lIns="0" tIns="0" rIns="0" bIns="0" rtlCol="0" anchor="t">
            <a:normAutofit/>
          </a:bodyPr>
          <a:lstStyle/>
          <a:p>
            <a:pPr indent="0" marL="0">
              <a:buNone/>
            </a:pPr>
            <a:r>
              <a:rPr lang="en-US" sz="3400" b="1" dirty="0">
                <a:solidFill>
                  <a:srgbClr val="161A33"/>
                </a:solidFill>
                <a:latin typeface="Arial" pitchFamily="34" charset="0"/>
                <a:ea typeface="Arial" pitchFamily="34" charset="-122"/>
                <a:cs typeface="Arial" pitchFamily="34" charset="-120"/>
              </a:rPr>
              <a:t>Three common traps</a:t>
            </a:r>
            <a:endParaRPr lang="en-US" sz="3400" dirty="0"/>
          </a:p>
        </p:txBody>
      </p:sp>
      <p:sp>
        <p:nvSpPr>
          <p:cNvPr id="4" name="Text 1"/>
          <p:cNvSpPr/>
          <p:nvPr/>
        </p:nvSpPr>
        <p:spPr>
          <a:xfrm>
            <a:off x="731520" y="1645920"/>
            <a:ext cx="10698480" cy="4389120"/>
          </a:xfrm>
          <a:prstGeom prst="rect">
            <a:avLst/>
          </a:prstGeom>
          <a:noFill/>
          <a:ln/>
        </p:spPr>
        <p:txBody>
          <a:bodyPr wrap="square" rtlCol="0" anchor="t">
            <a:normAutofit/>
          </a:bodyPr>
          <a:lstStyle/>
          <a:p>
            <a:pPr marL="304800" indent="-304800">
              <a:spcAft>
                <a:spcPts val="1500"/>
              </a:spcAft>
              <a:buSzPct val="100000"/>
              <a:buChar char="•"/>
            </a:pPr>
            <a:r>
              <a:rPr lang="en-US" sz="2800" dirty="0">
                <a:solidFill>
                  <a:srgbClr val="161A33"/>
                </a:solidFill>
                <a:latin typeface="Arial" pitchFamily="34" charset="0"/>
                <a:ea typeface="Arial" pitchFamily="34" charset="-122"/>
                <a:cs typeface="Arial" pitchFamily="34" charset="-120"/>
              </a:rPr>
              <a:t>Reverse: 360 × 1.2 = 432 is wrong; divide by 0.8</a:t>
            </a:r>
            <a:endParaRPr lang="en-US" sz="2800" dirty="0"/>
          </a:p>
          <a:p>
            <a:pPr marL="304800" indent="-304800">
              <a:spcAft>
                <a:spcPts val="1500"/>
              </a:spcAft>
              <a:buSzPct val="100000"/>
              <a:buChar char="•"/>
            </a:pPr>
            <a:r>
              <a:rPr lang="en-US" sz="2800" dirty="0">
                <a:solidFill>
                  <a:srgbClr val="161A33"/>
                </a:solidFill>
                <a:latin typeface="Arial" pitchFamily="34" charset="0"/>
                <a:ea typeface="Arial" pitchFamily="34" charset="-122"/>
                <a:cs typeface="Arial" pitchFamily="34" charset="-120"/>
              </a:rPr>
              <a:t>Up 10% then down 10%: 100 × 1.1 × 0.9 = 99</a:t>
            </a:r>
            <a:endParaRPr lang="en-US" sz="2800" dirty="0"/>
          </a:p>
          <a:p>
            <a:pPr marL="304800" indent="-304800">
              <a:spcAft>
                <a:spcPts val="1500"/>
              </a:spcAft>
              <a:buSzPct val="100000"/>
              <a:buChar char="•"/>
            </a:pPr>
            <a:r>
              <a:rPr lang="en-US" sz="2800" dirty="0">
                <a:solidFill>
                  <a:srgbClr val="161A33"/>
                </a:solidFill>
                <a:latin typeface="Arial" pitchFamily="34" charset="0"/>
                <a:ea typeface="Arial" pitchFamily="34" charset="-122"/>
                <a:cs typeface="Arial" pitchFamily="34" charset="-120"/>
              </a:rPr>
              <a:t>Dividing by the new value instead of the original</a:t>
            </a:r>
            <a:endParaRPr lang="en-US" sz="2800" dirty="0"/>
          </a:p>
          <a:p>
            <a:pPr marL="304800" indent="-304800">
              <a:spcAft>
                <a:spcPts val="1500"/>
              </a:spcAft>
              <a:buSzPct val="100000"/>
              <a:buChar char="•"/>
            </a:pPr>
            <a:r>
              <a:rPr lang="en-US" sz="2800" dirty="0">
                <a:solidFill>
                  <a:srgbClr val="161A33"/>
                </a:solidFill>
                <a:latin typeface="Arial" pitchFamily="34" charset="0"/>
                <a:ea typeface="Arial" pitchFamily="34" charset="-122"/>
                <a:cs typeface="Arial" pitchFamily="34" charset="-120"/>
              </a:rPr>
              <a:t>40% to 50% is 10 percentage points, but a 25% rise</a:t>
            </a:r>
            <a:endParaRPr lang="en-US" sz="2800" dirty="0"/>
          </a:p>
        </p:txBody>
      </p:sp>
      <p:sp>
        <p:nvSpPr>
          <p:cNvPr id="25" name="Slide Number Placeholder 0"/>
          <p:cNvSpPr>
            <a:spLocks noGrp="1"/>
          </p:cNvSpPr>
          <p:nvPr>
            <p:ph type="sldNum" sz="quarter" idx="4294967295"/>
          </p:nvPr>
        </p:nvSpPr>
        <p:spPr>
          <a:xfrm>
            <a:off x="11155680" y="6355080"/>
            <a:ext cx="731520" cy="320040"/>
          </a:xfrm>
          <a:prstGeom prst="rect">
            <a:avLst/>
          </a:prstGeom>
          <a:extLst>
            <a:ext uri="{C572A759-6A51-4108-AA02-DFA0A04FC94B}">
              <ma14:wrappingTextBoxFlag xmlns:ma14="http://schemas.microsoft.com/office/mac/drawingml/2011/main" val="0"/>
            </a:ext>
          </a:extLst>
        </p:spPr>
        <p:txBody>
          <a:bodyPr/>
          <a:lstStyle>
            <a:lvl1pPr>
              <a:defRPr sz="1100">
                <a:solidFill>
                  <a:srgbClr val="454B66"/>
                </a:solidFill>
                <a:latin typeface="Arial"/>
                <a:ea typeface="Arial"/>
                <a:cs typeface="Arial"/>
              </a:defRPr>
            </a:lvl1pPr>
          </a:lstStyle>
          <a:p>
            <a:pPr algn="l"/>
            <a:fld id="{F7021451-1387-4CA6-816F-3879F97B5CBC}" type="slidenum">
              <a:rPr b="0"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3" name="Text 2"/>
          <p:cNvSpPr/>
          <p:nvPr>
            <p:ph type="title" hasCustomPrompt="1"/>
          </p:nvPr>
        </p:nvSpPr>
        <p:spPr>
          <a:xfrm>
            <a:off x="731520" y="502920"/>
            <a:ext cx="10698480" cy="914400"/>
          </a:xfrm>
          <a:prstGeom prst="rect">
            <a:avLst/>
          </a:prstGeom>
          <a:noFill/>
          <a:ln/>
        </p:spPr>
        <p:txBody>
          <a:bodyPr wrap="square" lIns="0" tIns="0" rIns="0" bIns="0" rtlCol="0" anchor="t">
            <a:normAutofit/>
          </a:bodyPr>
          <a:lstStyle/>
          <a:p>
            <a:pPr indent="0" marL="0">
              <a:buNone/>
            </a:pPr>
            <a:r>
              <a:rPr lang="en-US" sz="3400" b="1" dirty="0">
                <a:solidFill>
                  <a:srgbClr val="161A33"/>
                </a:solidFill>
                <a:latin typeface="Arial" pitchFamily="34" charset="0"/>
                <a:ea typeface="Arial" pitchFamily="34" charset="-122"/>
                <a:cs typeface="Arial" pitchFamily="34" charset="-120"/>
              </a:rPr>
              <a:t>One number does the whole job</a:t>
            </a:r>
            <a:endParaRPr lang="en-US" sz="3400" dirty="0"/>
          </a:p>
        </p:txBody>
      </p:sp>
      <p:sp>
        <p:nvSpPr>
          <p:cNvPr id="4" name="Text 1"/>
          <p:cNvSpPr/>
          <p:nvPr/>
        </p:nvSpPr>
        <p:spPr>
          <a:xfrm>
            <a:off x="731520" y="1645920"/>
            <a:ext cx="3291840" cy="1828800"/>
          </a:xfrm>
          <a:prstGeom prst="rect">
            <a:avLst/>
          </a:prstGeom>
          <a:noFill/>
          <a:ln/>
        </p:spPr>
        <p:txBody>
          <a:bodyPr wrap="square" rtlCol="0" anchor="ctr"/>
          <a:lstStyle/>
          <a:p>
            <a:pPr indent="0" marL="0">
              <a:buNone/>
            </a:pPr>
            <a:r>
              <a:rPr lang="en-US" sz="9600" b="1" dirty="0">
                <a:solidFill>
                  <a:srgbClr val="FF7A59"/>
                </a:solidFill>
                <a:latin typeface="Arial" pitchFamily="34" charset="0"/>
                <a:ea typeface="Arial" pitchFamily="34" charset="-122"/>
                <a:cs typeface="Arial" pitchFamily="34" charset="-120"/>
              </a:rPr>
              <a:t>× 1.15</a:t>
            </a:r>
            <a:endParaRPr lang="en-US" sz="9600" dirty="0"/>
          </a:p>
        </p:txBody>
      </p:sp>
      <p:sp>
        <p:nvSpPr>
          <p:cNvPr id="5" name="Text 2"/>
          <p:cNvSpPr/>
          <p:nvPr/>
        </p:nvSpPr>
        <p:spPr>
          <a:xfrm>
            <a:off x="4114800" y="1920240"/>
            <a:ext cx="7315200" cy="1371600"/>
          </a:xfrm>
          <a:prstGeom prst="rect">
            <a:avLst/>
          </a:prstGeom>
          <a:noFill/>
          <a:ln/>
        </p:spPr>
        <p:txBody>
          <a:bodyPr wrap="square" rtlCol="0" anchor="ctr"/>
          <a:lstStyle/>
          <a:p>
            <a:pPr indent="0" marL="0">
              <a:buNone/>
            </a:pPr>
            <a:r>
              <a:rPr lang="en-US" sz="2600" b="1" dirty="0">
                <a:solidFill>
                  <a:srgbClr val="161A33"/>
                </a:solidFill>
                <a:latin typeface="Arial" pitchFamily="34" charset="0"/>
                <a:ea typeface="Arial" pitchFamily="34" charset="-122"/>
                <a:cs typeface="Arial" pitchFamily="34" charset="-120"/>
              </a:rPr>
              <a:t>the multiplier for any 15% increase</a:t>
            </a:r>
            <a:endParaRPr lang="en-US" sz="2600" dirty="0"/>
          </a:p>
        </p:txBody>
      </p:sp>
      <p:sp>
        <p:nvSpPr>
          <p:cNvPr id="6" name="Text 3"/>
          <p:cNvSpPr/>
          <p:nvPr/>
        </p:nvSpPr>
        <p:spPr>
          <a:xfrm>
            <a:off x="731520" y="3657600"/>
            <a:ext cx="10698480" cy="2377440"/>
          </a:xfrm>
          <a:prstGeom prst="rect">
            <a:avLst/>
          </a:prstGeom>
          <a:noFill/>
          <a:ln/>
        </p:spPr>
        <p:txBody>
          <a:bodyPr wrap="square" rtlCol="0" anchor="t">
            <a:normAutofit/>
          </a:bodyPr>
          <a:lstStyle/>
          <a:p>
            <a:pPr marL="304800" indent="-304800">
              <a:spcAft>
                <a:spcPts val="1300"/>
              </a:spcAft>
              <a:buSzPct val="100000"/>
              <a:buChar char="•"/>
            </a:pPr>
            <a:r>
              <a:rPr lang="en-US" sz="2400" dirty="0">
                <a:solidFill>
                  <a:srgbClr val="161A33"/>
                </a:solidFill>
                <a:latin typeface="Arial" pitchFamily="34" charset="0"/>
                <a:ea typeface="Arial" pitchFamily="34" charset="-122"/>
                <a:cs typeface="Arial" pitchFamily="34" charset="-120"/>
              </a:rPr>
              <a:t>Increase: multiplier above 1</a:t>
            </a:r>
            <a:endParaRPr lang="en-US" sz="2400" dirty="0"/>
          </a:p>
          <a:p>
            <a:pPr marL="304800" indent="-304800">
              <a:spcAft>
                <a:spcPts val="1300"/>
              </a:spcAft>
              <a:buSzPct val="100000"/>
              <a:buChar char="•"/>
            </a:pPr>
            <a:r>
              <a:rPr lang="en-US" sz="2400" dirty="0">
                <a:solidFill>
                  <a:srgbClr val="161A33"/>
                </a:solidFill>
                <a:latin typeface="Arial" pitchFamily="34" charset="0"/>
                <a:ea typeface="Arial" pitchFamily="34" charset="-122"/>
                <a:cs typeface="Arial" pitchFamily="34" charset="-120"/>
              </a:rPr>
              <a:t>Decrease: multiplier below 1</a:t>
            </a:r>
            <a:endParaRPr lang="en-US" sz="2400" dirty="0"/>
          </a:p>
          <a:p>
            <a:pPr marL="304800" indent="-304800">
              <a:spcAft>
                <a:spcPts val="1300"/>
              </a:spcAft>
              <a:buSzPct val="100000"/>
              <a:buChar char="•"/>
            </a:pPr>
            <a:r>
              <a:rPr lang="en-US" sz="2400" dirty="0">
                <a:solidFill>
                  <a:srgbClr val="161A33"/>
                </a:solidFill>
                <a:latin typeface="Arial" pitchFamily="34" charset="0"/>
                <a:ea typeface="Arial" pitchFamily="34" charset="-122"/>
                <a:cs typeface="Arial" pitchFamily="34" charset="-120"/>
              </a:rPr>
              <a:t>Reverse: divide by the multiplier</a:t>
            </a:r>
            <a:endParaRPr lang="en-US" sz="2400" dirty="0"/>
          </a:p>
        </p:txBody>
      </p:sp>
      <p:sp>
        <p:nvSpPr>
          <p:cNvPr id="25" name="Slide Number Placeholder 0"/>
          <p:cNvSpPr>
            <a:spLocks noGrp="1"/>
          </p:cNvSpPr>
          <p:nvPr>
            <p:ph type="sldNum" sz="quarter" idx="4294967295"/>
          </p:nvPr>
        </p:nvSpPr>
        <p:spPr>
          <a:xfrm>
            <a:off x="11155680" y="6355080"/>
            <a:ext cx="731520" cy="320040"/>
          </a:xfrm>
          <a:prstGeom prst="rect">
            <a:avLst/>
          </a:prstGeom>
          <a:extLst>
            <a:ext uri="{C572A759-6A51-4108-AA02-DFA0A04FC94B}">
              <ma14:wrappingTextBoxFlag xmlns:ma14="http://schemas.microsoft.com/office/mac/drawingml/2011/main" val="0"/>
            </a:ext>
          </a:extLst>
        </p:spPr>
        <p:txBody>
          <a:bodyPr/>
          <a:lstStyle>
            <a:lvl1pPr>
              <a:defRPr sz="1100">
                <a:solidFill>
                  <a:srgbClr val="454B66"/>
                </a:solidFill>
                <a:latin typeface="Arial"/>
                <a:ea typeface="Arial"/>
                <a:cs typeface="Arial"/>
              </a:defRPr>
            </a:lvl1pPr>
          </a:lstStyle>
          <a:p>
            <a:pPr algn="l"/>
            <a:fld id="{F7021451-1387-4CA6-816F-3879F97B5CBC}" type="slidenum">
              <a:rPr b="0" lang="en-US"/>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3" name="Text 3"/>
          <p:cNvSpPr/>
          <p:nvPr>
            <p:ph type="title" hasCustomPrompt="1"/>
          </p:nvPr>
        </p:nvSpPr>
        <p:spPr>
          <a:xfrm>
            <a:off x="731520" y="502920"/>
            <a:ext cx="3657600" cy="548640"/>
          </a:xfrm>
          <a:prstGeom prst="rect">
            <a:avLst/>
          </a:prstGeom>
          <a:noFill/>
          <a:ln/>
        </p:spPr>
        <p:txBody>
          <a:bodyPr wrap="square" lIns="0" tIns="0" rIns="0" bIns="0" rtlCol="0" anchor="ctr">
            <a:normAutofit/>
          </a:bodyPr>
          <a:lstStyle/>
          <a:p>
            <a:pPr algn="ctr" indent="0" marL="0">
              <a:buNone/>
            </a:pPr>
            <a:r>
              <a:rPr lang="en-US" sz="1800" b="1" dirty="0">
                <a:solidFill>
                  <a:srgbClr val="3A1206"/>
                </a:solidFill>
                <a:latin typeface="Arial" pitchFamily="34" charset="0"/>
                <a:ea typeface="Arial" pitchFamily="34" charset="-122"/>
                <a:cs typeface="Arial" pitchFamily="34" charset="-120"/>
              </a:rPr>
              <a:t>Quick check</a:t>
            </a:r>
            <a:endParaRPr lang="en-US" sz="1800" dirty="0"/>
          </a:p>
        </p:txBody>
      </p:sp>
      <p:sp>
        <p:nvSpPr>
          <p:cNvPr id="4" name="Text 1"/>
          <p:cNvSpPr/>
          <p:nvPr/>
        </p:nvSpPr>
        <p:spPr>
          <a:xfrm>
            <a:off x="731520" y="1280160"/>
            <a:ext cx="10698480" cy="1371600"/>
          </a:xfrm>
          <a:prstGeom prst="rect">
            <a:avLst/>
          </a:prstGeom>
          <a:noFill/>
          <a:ln/>
        </p:spPr>
        <p:txBody>
          <a:bodyPr wrap="square" rtlCol="0" anchor="t">
            <a:normAutofit/>
          </a:bodyPr>
          <a:lstStyle/>
          <a:p>
            <a:pPr indent="0" marL="0">
              <a:buNone/>
            </a:pPr>
            <a:r>
              <a:rPr lang="en-US" sz="3000" b="1" dirty="0">
                <a:solidFill>
                  <a:srgbClr val="161A33"/>
                </a:solidFill>
                <a:latin typeface="Arial" pitchFamily="34" charset="0"/>
                <a:ea typeface="Arial" pitchFamily="34" charset="-122"/>
                <a:cs typeface="Arial" pitchFamily="34" charset="-120"/>
              </a:rPr>
              <a:t>A concert ticket costs EUR 40. The price goes up by 15%. What is the new price?</a:t>
            </a:r>
            <a:endParaRPr lang="en-US" sz="3000" dirty="0"/>
          </a:p>
        </p:txBody>
      </p:sp>
      <p:sp>
        <p:nvSpPr>
          <p:cNvPr id="5" name="Text 2"/>
          <p:cNvSpPr/>
          <p:nvPr/>
        </p:nvSpPr>
        <p:spPr>
          <a:xfrm>
            <a:off x="731520" y="2926080"/>
            <a:ext cx="5212080" cy="1188720"/>
          </a:xfrm>
          <a:prstGeom prst="rect">
            <a:avLst/>
          </a:prstGeom>
          <a:solidFill>
            <a:srgbClr val="F3F4FB"/>
          </a:solidFill>
          <a:ln/>
        </p:spPr>
        <p:txBody>
          <a:bodyPr wrap="square" lIns="152400" tIns="152400" rIns="152400" bIns="152400" rtlCol="0" anchor="ctr"/>
          <a:lstStyle/>
          <a:p>
            <a:pPr indent="0" marL="0">
              <a:buNone/>
            </a:pPr>
            <a:r>
              <a:rPr lang="en-US" sz="2200" b="1" dirty="0">
                <a:solidFill>
                  <a:srgbClr val="161A33"/>
                </a:solidFill>
                <a:latin typeface="Arial" pitchFamily="34" charset="0"/>
                <a:ea typeface="Arial" pitchFamily="34" charset="-122"/>
                <a:cs typeface="Arial" pitchFamily="34" charset="-120"/>
              </a:rPr>
              <a:t>A.  </a:t>
            </a:r>
            <a:pPr indent="0" marL="0">
              <a:buNone/>
            </a:pPr>
            <a:r>
              <a:rPr lang="en-US" sz="2200" dirty="0">
                <a:solidFill>
                  <a:srgbClr val="161A33"/>
                </a:solidFill>
                <a:latin typeface="Arial" pitchFamily="34" charset="0"/>
                <a:ea typeface="Arial" pitchFamily="34" charset="-122"/>
                <a:cs typeface="Arial" pitchFamily="34" charset="-120"/>
              </a:rPr>
              <a:t>EUR 46</a:t>
            </a:r>
            <a:endParaRPr lang="en-US" sz="2200" dirty="0"/>
          </a:p>
        </p:txBody>
      </p:sp>
      <p:sp>
        <p:nvSpPr>
          <p:cNvPr id="6" name="Text 3"/>
          <p:cNvSpPr/>
          <p:nvPr/>
        </p:nvSpPr>
        <p:spPr>
          <a:xfrm>
            <a:off x="6217920" y="2926080"/>
            <a:ext cx="5212080" cy="1188720"/>
          </a:xfrm>
          <a:prstGeom prst="rect">
            <a:avLst/>
          </a:prstGeom>
          <a:solidFill>
            <a:srgbClr val="F3F4FB"/>
          </a:solidFill>
          <a:ln/>
        </p:spPr>
        <p:txBody>
          <a:bodyPr wrap="square" lIns="152400" tIns="152400" rIns="152400" bIns="152400" rtlCol="0" anchor="ctr"/>
          <a:lstStyle/>
          <a:p>
            <a:pPr indent="0" marL="0">
              <a:buNone/>
            </a:pPr>
            <a:r>
              <a:rPr lang="en-US" sz="2200" b="1" dirty="0">
                <a:solidFill>
                  <a:srgbClr val="161A33"/>
                </a:solidFill>
                <a:latin typeface="Arial" pitchFamily="34" charset="0"/>
                <a:ea typeface="Arial" pitchFamily="34" charset="-122"/>
                <a:cs typeface="Arial" pitchFamily="34" charset="-120"/>
              </a:rPr>
              <a:t>B.  </a:t>
            </a:r>
            <a:pPr indent="0" marL="0">
              <a:buNone/>
            </a:pPr>
            <a:r>
              <a:rPr lang="en-US" sz="2200" dirty="0">
                <a:solidFill>
                  <a:srgbClr val="161A33"/>
                </a:solidFill>
                <a:latin typeface="Arial" pitchFamily="34" charset="0"/>
                <a:ea typeface="Arial" pitchFamily="34" charset="-122"/>
                <a:cs typeface="Arial" pitchFamily="34" charset="-120"/>
              </a:rPr>
              <a:t>EUR 55</a:t>
            </a:r>
            <a:endParaRPr lang="en-US" sz="2200" dirty="0"/>
          </a:p>
        </p:txBody>
      </p:sp>
      <p:sp>
        <p:nvSpPr>
          <p:cNvPr id="7" name="Text 4"/>
          <p:cNvSpPr/>
          <p:nvPr/>
        </p:nvSpPr>
        <p:spPr>
          <a:xfrm>
            <a:off x="731520" y="4389120"/>
            <a:ext cx="5212080" cy="1188720"/>
          </a:xfrm>
          <a:prstGeom prst="rect">
            <a:avLst/>
          </a:prstGeom>
          <a:solidFill>
            <a:srgbClr val="F3F4FB"/>
          </a:solidFill>
          <a:ln/>
        </p:spPr>
        <p:txBody>
          <a:bodyPr wrap="square" lIns="152400" tIns="152400" rIns="152400" bIns="152400" rtlCol="0" anchor="ctr"/>
          <a:lstStyle/>
          <a:p>
            <a:pPr indent="0" marL="0">
              <a:buNone/>
            </a:pPr>
            <a:r>
              <a:rPr lang="en-US" sz="2200" b="1" dirty="0">
                <a:solidFill>
                  <a:srgbClr val="161A33"/>
                </a:solidFill>
                <a:latin typeface="Arial" pitchFamily="34" charset="0"/>
                <a:ea typeface="Arial" pitchFamily="34" charset="-122"/>
                <a:cs typeface="Arial" pitchFamily="34" charset="-120"/>
              </a:rPr>
              <a:t>C.  </a:t>
            </a:r>
            <a:pPr indent="0" marL="0">
              <a:buNone/>
            </a:pPr>
            <a:r>
              <a:rPr lang="en-US" sz="2200" dirty="0">
                <a:solidFill>
                  <a:srgbClr val="161A33"/>
                </a:solidFill>
                <a:latin typeface="Arial" pitchFamily="34" charset="0"/>
                <a:ea typeface="Arial" pitchFamily="34" charset="-122"/>
                <a:cs typeface="Arial" pitchFamily="34" charset="-120"/>
              </a:rPr>
              <a:t>EUR 6</a:t>
            </a:r>
            <a:endParaRPr lang="en-US" sz="2200" dirty="0"/>
          </a:p>
        </p:txBody>
      </p:sp>
      <p:sp>
        <p:nvSpPr>
          <p:cNvPr id="8" name="Text 5"/>
          <p:cNvSpPr/>
          <p:nvPr/>
        </p:nvSpPr>
        <p:spPr>
          <a:xfrm>
            <a:off x="6217920" y="4389120"/>
            <a:ext cx="5212080" cy="1188720"/>
          </a:xfrm>
          <a:prstGeom prst="rect">
            <a:avLst/>
          </a:prstGeom>
          <a:solidFill>
            <a:srgbClr val="F3F4FB"/>
          </a:solidFill>
          <a:ln/>
        </p:spPr>
        <p:txBody>
          <a:bodyPr wrap="square" lIns="152400" tIns="152400" rIns="152400" bIns="152400" rtlCol="0" anchor="ctr"/>
          <a:lstStyle/>
          <a:p>
            <a:pPr indent="0" marL="0">
              <a:buNone/>
            </a:pPr>
            <a:r>
              <a:rPr lang="en-US" sz="2200" b="1" dirty="0">
                <a:solidFill>
                  <a:srgbClr val="161A33"/>
                </a:solidFill>
                <a:latin typeface="Arial" pitchFamily="34" charset="0"/>
                <a:ea typeface="Arial" pitchFamily="34" charset="-122"/>
                <a:cs typeface="Arial" pitchFamily="34" charset="-120"/>
              </a:rPr>
              <a:t>D.  </a:t>
            </a:r>
            <a:pPr indent="0" marL="0">
              <a:buNone/>
            </a:pPr>
            <a:r>
              <a:rPr lang="en-US" sz="2200" dirty="0">
                <a:solidFill>
                  <a:srgbClr val="161A33"/>
                </a:solidFill>
                <a:latin typeface="Arial" pitchFamily="34" charset="0"/>
                <a:ea typeface="Arial" pitchFamily="34" charset="-122"/>
                <a:cs typeface="Arial" pitchFamily="34" charset="-120"/>
              </a:rPr>
              <a:t>EUR 34</a:t>
            </a:r>
            <a:endParaRPr lang="en-US" sz="2200" dirty="0"/>
          </a:p>
        </p:txBody>
      </p:sp>
      <p:sp>
        <p:nvSpPr>
          <p:cNvPr id="25" name="Slide Number Placeholder 0"/>
          <p:cNvSpPr>
            <a:spLocks noGrp="1"/>
          </p:cNvSpPr>
          <p:nvPr>
            <p:ph type="sldNum" sz="quarter" idx="4294967295"/>
          </p:nvPr>
        </p:nvSpPr>
        <p:spPr>
          <a:xfrm>
            <a:off x="11155680" y="6355080"/>
            <a:ext cx="731520" cy="320040"/>
          </a:xfrm>
          <a:prstGeom prst="rect">
            <a:avLst/>
          </a:prstGeom>
          <a:extLst>
            <a:ext uri="{C572A759-6A51-4108-AA02-DFA0A04FC94B}">
              <ma14:wrappingTextBoxFlag xmlns:ma14="http://schemas.microsoft.com/office/mac/drawingml/2011/main" val="0"/>
            </a:ext>
          </a:extLst>
        </p:spPr>
        <p:txBody>
          <a:bodyPr/>
          <a:lstStyle>
            <a:lvl1pPr>
              <a:defRPr sz="1100">
                <a:solidFill>
                  <a:srgbClr val="454B66"/>
                </a:solidFill>
                <a:latin typeface="Arial"/>
                <a:ea typeface="Arial"/>
                <a:cs typeface="Arial"/>
              </a:defRPr>
            </a:lvl1pPr>
          </a:lstStyle>
          <a:p>
            <a:pPr algn="l"/>
            <a:fld id="{F7021451-1387-4CA6-816F-3879F97B5CBC}" type="slidenum">
              <a:rPr b="0" lang="en-US"/>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3" name="Text 2"/>
          <p:cNvSpPr/>
          <p:nvPr>
            <p:ph type="title" hasCustomPrompt="1"/>
          </p:nvPr>
        </p:nvSpPr>
        <p:spPr>
          <a:xfrm>
            <a:off x="731520" y="502920"/>
            <a:ext cx="10698480" cy="914400"/>
          </a:xfrm>
          <a:prstGeom prst="rect">
            <a:avLst/>
          </a:prstGeom>
          <a:noFill/>
          <a:ln/>
        </p:spPr>
        <p:txBody>
          <a:bodyPr wrap="square" lIns="0" tIns="0" rIns="0" bIns="0" rtlCol="0" anchor="t">
            <a:normAutofit/>
          </a:bodyPr>
          <a:lstStyle/>
          <a:p>
            <a:pPr indent="0" marL="0">
              <a:buNone/>
            </a:pPr>
            <a:r>
              <a:rPr lang="en-US" sz="3400" b="1" dirty="0">
                <a:solidFill>
                  <a:srgbClr val="161A33"/>
                </a:solidFill>
                <a:latin typeface="Arial" pitchFamily="34" charset="0"/>
                <a:ea typeface="Arial" pitchFamily="34" charset="-122"/>
                <a:cs typeface="Arial" pitchFamily="34" charset="-120"/>
              </a:rPr>
              <a:t>Key takeaways</a:t>
            </a:r>
            <a:endParaRPr lang="en-US" sz="3400" dirty="0"/>
          </a:p>
        </p:txBody>
      </p:sp>
      <p:sp>
        <p:nvSpPr>
          <p:cNvPr id="4" name="Text 1"/>
          <p:cNvSpPr/>
          <p:nvPr/>
        </p:nvSpPr>
        <p:spPr>
          <a:xfrm>
            <a:off x="731520" y="1645920"/>
            <a:ext cx="10698480" cy="4389120"/>
          </a:xfrm>
          <a:prstGeom prst="rect">
            <a:avLst/>
          </a:prstGeom>
          <a:noFill/>
          <a:ln/>
        </p:spPr>
        <p:txBody>
          <a:bodyPr wrap="square" rtlCol="0" anchor="t">
            <a:normAutofit/>
          </a:bodyPr>
          <a:lstStyle/>
          <a:p>
            <a:pPr marL="304800" indent="-304800">
              <a:spcAft>
                <a:spcPts val="1500"/>
              </a:spcAft>
              <a:buSzPct val="100000"/>
              <a:buChar char="•"/>
            </a:pPr>
            <a:r>
              <a:rPr lang="en-US" sz="2800" dirty="0">
                <a:solidFill>
                  <a:srgbClr val="161A33"/>
                </a:solidFill>
                <a:latin typeface="Arial" pitchFamily="34" charset="0"/>
                <a:ea typeface="Arial" pitchFamily="34" charset="-122"/>
                <a:cs typeface="Arial" pitchFamily="34" charset="-120"/>
              </a:rPr>
              <a:t>Per cent means out of 100: 37% = 0.37 = 37/100</a:t>
            </a:r>
            <a:endParaRPr lang="en-US" sz="2800" dirty="0"/>
          </a:p>
          <a:p>
            <a:pPr marL="304800" indent="-304800">
              <a:spcAft>
                <a:spcPts val="1500"/>
              </a:spcAft>
              <a:buSzPct val="100000"/>
              <a:buChar char="•"/>
            </a:pPr>
            <a:r>
              <a:rPr lang="en-US" sz="2800" dirty="0">
                <a:solidFill>
                  <a:srgbClr val="161A33"/>
                </a:solidFill>
                <a:latin typeface="Arial" pitchFamily="34" charset="0"/>
                <a:ea typeface="Arial" pitchFamily="34" charset="-122"/>
                <a:cs typeface="Arial" pitchFamily="34" charset="-120"/>
              </a:rPr>
              <a:t>Percentage of an amount: decimal × amount</a:t>
            </a:r>
            <a:endParaRPr lang="en-US" sz="2800" dirty="0"/>
          </a:p>
          <a:p>
            <a:pPr marL="304800" indent="-304800">
              <a:spcAft>
                <a:spcPts val="1500"/>
              </a:spcAft>
              <a:buSzPct val="100000"/>
              <a:buChar char="•"/>
            </a:pPr>
            <a:r>
              <a:rPr lang="en-US" sz="2800" dirty="0">
                <a:solidFill>
                  <a:srgbClr val="161A33"/>
                </a:solidFill>
                <a:latin typeface="Arial" pitchFamily="34" charset="0"/>
                <a:ea typeface="Arial" pitchFamily="34" charset="-122"/>
                <a:cs typeface="Arial" pitchFamily="34" charset="-120"/>
              </a:rPr>
              <a:t>Increase or decrease: multiply by 1 ± the decimal</a:t>
            </a:r>
            <a:endParaRPr lang="en-US" sz="2800" dirty="0"/>
          </a:p>
          <a:p>
            <a:pPr marL="304800" indent="-304800">
              <a:spcAft>
                <a:spcPts val="1500"/>
              </a:spcAft>
              <a:buSzPct val="100000"/>
              <a:buChar char="•"/>
            </a:pPr>
            <a:r>
              <a:rPr lang="en-US" sz="2800" dirty="0">
                <a:solidFill>
                  <a:srgbClr val="161A33"/>
                </a:solidFill>
                <a:latin typeface="Arial" pitchFamily="34" charset="0"/>
                <a:ea typeface="Arial" pitchFamily="34" charset="-122"/>
                <a:cs typeface="Arial" pitchFamily="34" charset="-120"/>
              </a:rPr>
              <a:t>Percentage change: change ÷ original × 100</a:t>
            </a:r>
            <a:endParaRPr lang="en-US" sz="2800" dirty="0"/>
          </a:p>
          <a:p>
            <a:pPr marL="304800" indent="-304800">
              <a:spcAft>
                <a:spcPts val="1500"/>
              </a:spcAft>
              <a:buSzPct val="100000"/>
              <a:buChar char="•"/>
            </a:pPr>
            <a:r>
              <a:rPr lang="en-US" sz="2800" dirty="0">
                <a:solidFill>
                  <a:srgbClr val="161A33"/>
                </a:solidFill>
                <a:latin typeface="Arial" pitchFamily="34" charset="0"/>
                <a:ea typeface="Arial" pitchFamily="34" charset="-122"/>
                <a:cs typeface="Arial" pitchFamily="34" charset="-120"/>
              </a:rPr>
              <a:t>Reverse percentages: divide by the multiplier</a:t>
            </a:r>
            <a:endParaRPr lang="en-US" sz="2800" dirty="0"/>
          </a:p>
        </p:txBody>
      </p:sp>
      <p:sp>
        <p:nvSpPr>
          <p:cNvPr id="25" name="Slide Number Placeholder 0"/>
          <p:cNvSpPr>
            <a:spLocks noGrp="1"/>
          </p:cNvSpPr>
          <p:nvPr>
            <p:ph type="sldNum" sz="quarter" idx="4294967295"/>
          </p:nvPr>
        </p:nvSpPr>
        <p:spPr>
          <a:xfrm>
            <a:off x="11155680" y="6355080"/>
            <a:ext cx="731520" cy="320040"/>
          </a:xfrm>
          <a:prstGeom prst="rect">
            <a:avLst/>
          </a:prstGeom>
          <a:extLst>
            <a:ext uri="{C572A759-6A51-4108-AA02-DFA0A04FC94B}">
              <ma14:wrappingTextBoxFlag xmlns:ma14="http://schemas.microsoft.com/office/mac/drawingml/2011/main" val="0"/>
            </a:ext>
          </a:extLst>
        </p:spPr>
        <p:txBody>
          <a:bodyPr/>
          <a:lstStyle>
            <a:lvl1pPr>
              <a:defRPr sz="1100">
                <a:solidFill>
                  <a:srgbClr val="454B66"/>
                </a:solidFill>
                <a:latin typeface="Arial"/>
                <a:ea typeface="Arial"/>
                <a:cs typeface="Arial"/>
              </a:defRPr>
            </a:lvl1pPr>
          </a:lstStyle>
          <a:p>
            <a:pPr algn="l"/>
            <a:fld id="{F7021451-1387-4CA6-816F-3879F97B5CBC}" type="slidenum">
              <a:rPr b="0" lang="en-US"/>
              <a:t>15</a:t>
            </a:fld>
            <a:endParaRPr lang="en-US"/>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rial"/>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15</Slides>
  <Notes>15</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15</vt:i4>
      </vt:variant>
    </vt:vector>
  </HeadingPairs>
  <TitlesOfParts>
    <vt:vector size="18"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vector>
  </TitlesOfParts>
  <Company>LearnBySlides (learnbyslides.com)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Percentages: Lesson Slides &amp; Worksheet</dc:title>
  <dc:subject>Ready-to-teach maths slides for ages 11–14 on percentages: converting fractions, decimals and percentages, finding a percentage of an amount, percentage increase and decrease with multipliers, percentage change and reverse percentages, with speaker notes and a quiz.</dc:subject>
  <dc:creator>LearnBySlides</dc:creator>
  <cp:lastModifiedBy>LearnBySlides</cp:lastModifiedBy>
  <cp:revision>1</cp:revision>
  <dcterms:created xsi:type="dcterms:W3CDTF">2026-10-01T09:57:50Z</dcterms:created>
  <dcterms:modified xsi:type="dcterms:W3CDTF">2026-10-01T09:57:50Z</dcterms:modified>
</cp:coreProperties>
</file>