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a classroom situation: if the class monitor alone decided everything, from seating to sports teams, how would others feel? Let students answer, then explain that countries face the same question on a much larger scale. Today we look at two countries that answered it very differently.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that the two case studies are the core of the chapter and are often asked about in exams. Ask them to note one key difference between the countries as they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what students learnt in Class 9: in a democracy, power is shared among the legislature, executive and judiciary. Ask: why might it be risky if one group held all the power, even if it was the majority?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figures used in the NCERT textbook. The key point is that the Dutch-speakers were a majority in the country but a minority in the capital, Brussels. Ask students why this made the situation tricky for both communities.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Sri Lanka on a map, just off the coast of Tamil Nadu. Compare the size of the majority here, about three quarters, with Belgium's 59%. Ask: in which country could a majority more easily ignore a minority?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Belgium amended its constitution four times between 1970 and 1993. Keep the dates simple and let students see the two stories side by side. Ask what happened in Sri Lanka during the years Belgium was working out its arrangement.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textbook calls these measures majoritarianism: the belief that the majority community should rule in whatever way it wants, disregarding minority wishes. Stay with the facts in the textbook and avoid blaming any community as a whole. Ask: how might a Tamil-speaking student have felt about the language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community government is elected by people of one language community, Dutch, French or German-speaking, wherever they live. Explain that each side accepted give-and-take: the French-speakers accepted equal representation in Brussels because the Dutch-speakers accepted it at the centre. Ask students whether they think this arrangement is fair.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lesson the textbook draws is that majoritarian policies can undermine a country's unity, while accommodation can strengthen it. Ask students to sum up the difference in one sentence. A common misconception is that power sharing weakens a country; Belgium shows it can hold a country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Prudential means based on careful calculation of gains and losses, so these reasons focus on better outcomes. Moral reasons value power sharing for its own sake. Ask students to classify this statement: 'sharing power keeps the country peaceful' (prudential).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organs sit at the same level of government, which is why this is called horizontal. Ask students to name the three organs in India: Parliament, the Union executive led by the Prime Minister, and the judiciary led by the Supreme Court.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Belgium chose to share power this way; Sri Lanka refused to do so, according to the textbook. The next chapter, Federalism, covers this form in detail. Ask students to name their local government body: a panchayat or a municipality.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met reserved constituencies in Class 9. Explain that such arrangements aim to give minority and weaker groups a voice in government. Ask why a group that is always outvoted might lose trust in the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neutral: the point is how competition and alliances share power, not which party is better. A coalition government is formed when two or more parties come together. Ask students for an example of a group, such as a farmers' association, that tries to influence government decisions.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to match each bullet to one of the four forms of power sharing. Answers: horizontal, vertical, vertical, social groups, and parties. This makes a good pair activity before the quick check.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social groups, because the community government is elected by people of one language community. Some students pick levels of government; remind them that the community government is defined by language, not territory.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each student to write one sentence comparing Belgium and Sri Lanka as an exit ticket. Then move to the five-question quiz. Homework: find one example of each form of power sharing in a newspaper or news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BS">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8016" cy="6858000"/>
          </a:xfrm>
          <a:prstGeom prst="rect">
            <a:avLst/>
          </a:prstGeom>
          <a:solidFill>
            <a:srgbClr val="3949AB"/>
          </a:solidFill>
          <a:ln/>
        </p:spPr>
      </p:sp>
      <p:sp>
        <p:nvSpPr>
          <p:cNvPr id="3" name="Text 1"/>
          <p:cNvSpPr/>
          <p:nvPr/>
        </p:nvSpPr>
        <p:spPr>
          <a:xfrm>
            <a:off x="731520" y="6355080"/>
            <a:ext cx="5486400" cy="320040"/>
          </a:xfrm>
          <a:prstGeom prst="rect">
            <a:avLst/>
          </a:prstGeom>
          <a:noFill/>
          <a:ln/>
        </p:spPr>
        <p:txBody>
          <a:bodyPr wrap="square" rtlCol="0" anchor="ctr"/>
          <a:lstStyle/>
          <a:p>
            <a:pPr indent="0" marL="0">
              <a:buNone/>
            </a:pPr>
            <a:r>
              <a:rPr lang="en-US" sz="1100" dirty="0">
                <a:solidFill>
                  <a:srgbClr val="454B66"/>
                </a:solidFill>
                <a:latin typeface="Calibri" pitchFamily="34" charset="0"/>
                <a:ea typeface="Calibri" pitchFamily="34" charset="-122"/>
                <a:cs typeface="Calibri" pitchFamily="34" charset="-120"/>
              </a:rPr>
              <a:t>learnbyslides.com · CC BY-NC 4.0</a:t>
            </a:r>
            <a:endParaRPr lang="en-US" sz="11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949AB"/>
        </a:solidFill>
      </p:bgPr>
    </p:bg>
    <p:spTree>
      <p:nvGrpSpPr>
        <p:cNvPr id="1" name=""/>
        <p:cNvGrpSpPr/>
        <p:nvPr/>
      </p:nvGrpSpPr>
      <p:grpSpPr>
        <a:xfrm>
          <a:off x="0" y="0"/>
          <a:ext cx="0" cy="0"/>
          <a:chOff x="0" y="0"/>
          <a:chExt cx="0" cy="0"/>
        </a:xfrm>
      </p:grpSpPr>
      <p:sp>
        <p:nvSpPr>
          <p:cNvPr id="3" name="Text 0"/>
          <p:cNvSpPr/>
          <p:nvPr/>
        </p:nvSpPr>
        <p:spPr>
          <a:xfrm>
            <a:off x="731520" y="1188720"/>
            <a:ext cx="10058400" cy="457200"/>
          </a:xfrm>
          <a:prstGeom prst="rect">
            <a:avLst/>
          </a:prstGeom>
          <a:noFill/>
          <a:ln/>
        </p:spPr>
        <p:txBody>
          <a:bodyPr wrap="square" rtlCol="0" anchor="ctr"/>
          <a:lstStyle/>
          <a:p>
            <a:pPr indent="0" marL="0">
              <a:buNone/>
            </a:pPr>
            <a:r>
              <a:rPr lang="en-US" sz="1600" b="1" spc="400" kern="0" dirty="0">
                <a:solidFill>
                  <a:srgbClr val="FF7A59"/>
                </a:solidFill>
                <a:latin typeface="Calibri" pitchFamily="34" charset="0"/>
                <a:ea typeface="Calibri" pitchFamily="34" charset="-122"/>
                <a:cs typeface="Calibri" pitchFamily="34" charset="-120"/>
              </a:rPr>
              <a:t>LESSON SLIDES</a:t>
            </a:r>
            <a:endParaRPr lang="en-US" sz="1600" dirty="0"/>
          </a:p>
        </p:txBody>
      </p:sp>
      <p:sp>
        <p:nvSpPr>
          <p:cNvPr id="4" name="Text 1"/>
          <p:cNvSpPr/>
          <p:nvPr/>
        </p:nvSpPr>
        <p:spPr>
          <a:xfrm>
            <a:off x="731520" y="1737360"/>
            <a:ext cx="10698480" cy="2011680"/>
          </a:xfrm>
          <a:prstGeom prst="rect">
            <a:avLst/>
          </a:prstGeom>
          <a:noFill/>
          <a:ln/>
        </p:spPr>
        <p:txBody>
          <a:bodyPr wrap="square" rtlCol="0" anchor="t">
            <a:normAutofit/>
          </a:bodyPr>
          <a:lstStyle/>
          <a:p>
            <a:pPr indent="0" marL="0">
              <a:buNone/>
            </a:pPr>
            <a:r>
              <a:rPr lang="en-US" sz="5400" b="1" dirty="0">
                <a:solidFill>
                  <a:srgbClr val="FFFFFF"/>
                </a:solidFill>
                <a:latin typeface="Calibri" pitchFamily="34" charset="0"/>
                <a:ea typeface="Calibri" pitchFamily="34" charset="-122"/>
                <a:cs typeface="Calibri" pitchFamily="34" charset="-120"/>
              </a:rPr>
              <a:t>Power Sharing</a:t>
            </a:r>
            <a:endParaRPr lang="en-US" sz="5400" dirty="0"/>
          </a:p>
        </p:txBody>
      </p:sp>
      <p:sp>
        <p:nvSpPr>
          <p:cNvPr id="5" name="Text 2"/>
          <p:cNvSpPr/>
          <p:nvPr/>
        </p:nvSpPr>
        <p:spPr>
          <a:xfrm>
            <a:off x="731520" y="3840480"/>
            <a:ext cx="10241280" cy="1097280"/>
          </a:xfrm>
          <a:prstGeom prst="rect">
            <a:avLst/>
          </a:prstGeom>
          <a:noFill/>
          <a:ln/>
        </p:spPr>
        <p:txBody>
          <a:bodyPr wrap="square" rtlCol="0" anchor="t"/>
          <a:lstStyle/>
          <a:p>
            <a:pPr indent="0" marL="0">
              <a:buNone/>
            </a:pPr>
            <a:r>
              <a:rPr lang="en-US" sz="2200" dirty="0">
                <a:solidFill>
                  <a:srgbClr val="FFFFFF"/>
                </a:solidFill>
                <a:latin typeface="Calibri" pitchFamily="34" charset="0"/>
                <a:ea typeface="Calibri" pitchFamily="34" charset="-122"/>
                <a:cs typeface="Calibri" pitchFamily="34" charset="-120"/>
              </a:rPr>
              <a:t>CBSE Class 10 Social Science · Democratic Politics, Chapter 1</a:t>
            </a:r>
            <a:endParaRPr lang="en-US" sz="2200" dirty="0"/>
          </a:p>
        </p:txBody>
      </p:sp>
      <p:sp>
        <p:nvSpPr>
          <p:cNvPr id="6" name="Shape 3"/>
          <p:cNvSpPr/>
          <p:nvPr/>
        </p:nvSpPr>
        <p:spPr>
          <a:xfrm>
            <a:off x="731520" y="5120640"/>
            <a:ext cx="1463040" cy="91440"/>
          </a:xfrm>
          <a:prstGeom prst="rect">
            <a:avLst/>
          </a:prstGeom>
          <a:solidFill>
            <a:srgbClr val="FF7A59"/>
          </a:solidFill>
          <a:ln w="12700">
            <a:solidFill>
              <a:srgbClr val="FF7A59"/>
            </a:solidFill>
            <a:prstDash val="solid"/>
          </a:ln>
        </p:spPr>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By the end of this lesson you can</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Describe the people of Belgium and Sri Lanka</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Compare the two countries' approaches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Give prudential and moral reasons for sharing power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Name four forms of power sharing, with Indian examples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What is power sharing?</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Power is divided among institutions, levels and groups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No single person, organ or group holds all power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Different groups get a voice in decisions that affect them</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It is a key feature of democratic government</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Belgium: a small country with three languages</a:t>
            </a:r>
            <a:endParaRPr lang="en-US" sz="3400" dirty="0"/>
          </a:p>
        </p:txBody>
      </p:sp>
      <p:sp>
        <p:nvSpPr>
          <p:cNvPr id="4" name="Text 1"/>
          <p:cNvSpPr/>
          <p:nvPr/>
        </p:nvSpPr>
        <p:spPr>
          <a:xfrm>
            <a:off x="731520" y="1645920"/>
            <a:ext cx="3291840" cy="1828800"/>
          </a:xfrm>
          <a:prstGeom prst="rect">
            <a:avLst/>
          </a:prstGeom>
          <a:noFill/>
          <a:ln/>
        </p:spPr>
        <p:txBody>
          <a:bodyPr wrap="square" rtlCol="0" anchor="ctr"/>
          <a:lstStyle/>
          <a:p>
            <a:pPr indent="0" marL="0">
              <a:buNone/>
            </a:pPr>
            <a:r>
              <a:rPr lang="en-US" sz="9600" b="1" dirty="0">
                <a:solidFill>
                  <a:srgbClr val="FF7A59"/>
                </a:solidFill>
                <a:latin typeface="Calibri" pitchFamily="34" charset="0"/>
                <a:ea typeface="Calibri" pitchFamily="34" charset="-122"/>
                <a:cs typeface="Calibri" pitchFamily="34" charset="-120"/>
              </a:rPr>
              <a:t>59%</a:t>
            </a:r>
            <a:endParaRPr lang="en-US" sz="9600" dirty="0"/>
          </a:p>
        </p:txBody>
      </p:sp>
      <p:sp>
        <p:nvSpPr>
          <p:cNvPr id="5" name="Text 2"/>
          <p:cNvSpPr/>
          <p:nvPr/>
        </p:nvSpPr>
        <p:spPr>
          <a:xfrm>
            <a:off x="4114800" y="1920240"/>
            <a:ext cx="7315200" cy="1371600"/>
          </a:xfrm>
          <a:prstGeom prst="rect">
            <a:avLst/>
          </a:prstGeom>
          <a:noFill/>
          <a:ln/>
        </p:spPr>
        <p:txBody>
          <a:bodyPr wrap="square" rtlCol="0" anchor="ctr"/>
          <a:lstStyle/>
          <a:p>
            <a:pPr indent="0" marL="0">
              <a:buNone/>
            </a:pPr>
            <a:r>
              <a:rPr lang="en-US" sz="2600" b="1" dirty="0">
                <a:solidFill>
                  <a:srgbClr val="161A33"/>
                </a:solidFill>
                <a:latin typeface="Calibri" pitchFamily="34" charset="0"/>
                <a:ea typeface="Calibri" pitchFamily="34" charset="-122"/>
                <a:cs typeface="Calibri" pitchFamily="34" charset="-120"/>
              </a:rPr>
              <a:t>of Belgians live in the Flemish region and speak Dutch</a:t>
            </a:r>
            <a:endParaRPr lang="en-US" sz="2600" dirty="0"/>
          </a:p>
        </p:txBody>
      </p:sp>
      <p:sp>
        <p:nvSpPr>
          <p:cNvPr id="6" name="Text 3"/>
          <p:cNvSpPr/>
          <p:nvPr/>
        </p:nvSpPr>
        <p:spPr>
          <a:xfrm>
            <a:off x="731520" y="3657600"/>
            <a:ext cx="10698480" cy="237744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About 40% live in Wallonia and speak French</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About 1% speak German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Brussels: about 80% French-speaking, 20% Dutch-speaking</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Sri Lanka: an island of diverse communities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About 74% Sinhala-speakers and 18% Tamil-speakers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Sri Lankan Tamils (13%) live mainly in the north and east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Indian Tamils descend from colonial-era plantation workers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Most Sinhala-speakers are Buddhist; most Tamils Hindu or Muslim</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About 7% are Christian, both Tamil and Sinhala</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Key dates in the two case studies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1948: Sri Lanka becomes independent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1956: A law makes Sinhala the only official language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1970: Belgium begins amending its constitution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1993: Belgium's reforms create a federal state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2009: Sri Lanka's civil war ends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Sri Lanka: rule by the majority</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1956 Act made Sinhala the only official language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Sinhala applicants favoured for university places and government jobs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Constitution said the state shall protect and foster Buddhism</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Many Sri Lankan Tamils felt excluded and alienated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Demands for autonomy grew, then conflict became civil war</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Belgium: accommodating every community</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Equal numbers of Dutch- and French-speaking central ministers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Some laws need majority support in each language group</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Regional governments are not subordinate to the centre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Brussels has a separate government with equal representation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community government handles language, culture and education</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Two paths, two outcomes</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Belgium</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Recognised regional and cultural differences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Shared power among communities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Stayed united as one country</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Brussels became headquarters of the EU</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Sri Lanka</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Majority sought dominance over government</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Minority felt shut out of power</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Distrust grew into a long civil war</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War ended in 2009 after great losses</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Why share power?</a:t>
            </a:r>
            <a:endParaRPr lang="en-US" sz="3400" dirty="0"/>
          </a:p>
        </p:txBody>
      </p:sp>
      <p:sp>
        <p:nvSpPr>
          <p:cNvPr id="4" name="Shape 1"/>
          <p:cNvSpPr/>
          <p:nvPr/>
        </p:nvSpPr>
        <p:spPr>
          <a:xfrm>
            <a:off x="731520" y="1600200"/>
            <a:ext cx="5212080" cy="4480560"/>
          </a:xfrm>
          <a:prstGeom prst="roundRect">
            <a:avLst>
              <a:gd name="adj" fmla="val 4082"/>
            </a:avLst>
          </a:prstGeom>
          <a:solidFill>
            <a:srgbClr val="F3F4FB"/>
          </a:solidFill>
          <a:ln w="12700">
            <a:solidFill>
              <a:srgbClr val="3949AB"/>
            </a:solidFill>
            <a:prstDash val="solid"/>
          </a:ln>
        </p:spPr>
      </p:sp>
      <p:sp>
        <p:nvSpPr>
          <p:cNvPr id="5" name="Shape 2"/>
          <p:cNvSpPr/>
          <p:nvPr/>
        </p:nvSpPr>
        <p:spPr>
          <a:xfrm>
            <a:off x="731520" y="1600200"/>
            <a:ext cx="5212080" cy="91440"/>
          </a:xfrm>
          <a:prstGeom prst="rect">
            <a:avLst/>
          </a:prstGeom>
          <a:solidFill>
            <a:srgbClr val="3949AB"/>
          </a:solidFill>
          <a:ln w="12700">
            <a:solidFill>
              <a:srgbClr val="3949AB"/>
            </a:solidFill>
            <a:prstDash val="solid"/>
          </a:ln>
        </p:spPr>
      </p:sp>
      <p:sp>
        <p:nvSpPr>
          <p:cNvPr id="6" name="Text 3"/>
          <p:cNvSpPr/>
          <p:nvPr/>
        </p:nvSpPr>
        <p:spPr>
          <a:xfrm>
            <a:off x="10058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Prudential reasons</a:t>
            </a:r>
            <a:endParaRPr lang="en-US" sz="2400" dirty="0"/>
          </a:p>
        </p:txBody>
      </p:sp>
      <p:sp>
        <p:nvSpPr>
          <p:cNvPr id="7" name="Text 4"/>
          <p:cNvSpPr/>
          <p:nvPr/>
        </p:nvSpPr>
        <p:spPr>
          <a:xfrm>
            <a:off x="10058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Reduce conflict between social groups</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Keep the political order stable</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Avoid tyranny of the majority</a:t>
            </a:r>
            <a:endParaRPr lang="en-US" sz="2000" dirty="0"/>
          </a:p>
        </p:txBody>
      </p:sp>
      <p:sp>
        <p:nvSpPr>
          <p:cNvPr id="8" name="Shape 5"/>
          <p:cNvSpPr/>
          <p:nvPr/>
        </p:nvSpPr>
        <p:spPr>
          <a:xfrm>
            <a:off x="6217920" y="1600200"/>
            <a:ext cx="5212080" cy="4480560"/>
          </a:xfrm>
          <a:prstGeom prst="roundRect">
            <a:avLst>
              <a:gd name="adj" fmla="val 4082"/>
            </a:avLst>
          </a:prstGeom>
          <a:solidFill>
            <a:srgbClr val="F3F4FB"/>
          </a:solidFill>
          <a:ln w="12700">
            <a:solidFill>
              <a:srgbClr val="FF7A59"/>
            </a:solidFill>
            <a:prstDash val="solid"/>
          </a:ln>
        </p:spPr>
      </p:sp>
      <p:sp>
        <p:nvSpPr>
          <p:cNvPr id="9" name="Shape 6"/>
          <p:cNvSpPr/>
          <p:nvPr/>
        </p:nvSpPr>
        <p:spPr>
          <a:xfrm>
            <a:off x="6217920" y="1600200"/>
            <a:ext cx="5212080" cy="91440"/>
          </a:xfrm>
          <a:prstGeom prst="rect">
            <a:avLst/>
          </a:prstGeom>
          <a:solidFill>
            <a:srgbClr val="FF7A59"/>
          </a:solidFill>
          <a:ln w="12700">
            <a:solidFill>
              <a:srgbClr val="FF7A59"/>
            </a:solidFill>
            <a:prstDash val="solid"/>
          </a:ln>
        </p:spPr>
      </p:sp>
      <p:sp>
        <p:nvSpPr>
          <p:cNvPr id="10" name="Text 7"/>
          <p:cNvSpPr/>
          <p:nvPr/>
        </p:nvSpPr>
        <p:spPr>
          <a:xfrm>
            <a:off x="6492240" y="1783080"/>
            <a:ext cx="4663440" cy="548640"/>
          </a:xfrm>
          <a:prstGeom prst="rect">
            <a:avLst/>
          </a:prstGeom>
          <a:noFill/>
          <a:ln/>
        </p:spPr>
        <p:txBody>
          <a:bodyPr wrap="square" rtlCol="0" anchor="ctr"/>
          <a:lstStyle/>
          <a:p>
            <a:pPr indent="0" marL="0">
              <a:buNone/>
            </a:pPr>
            <a:r>
              <a:rPr lang="en-US" sz="2400" b="1" dirty="0">
                <a:solidFill>
                  <a:srgbClr val="161A33"/>
                </a:solidFill>
                <a:latin typeface="Calibri" pitchFamily="34" charset="0"/>
                <a:ea typeface="Calibri" pitchFamily="34" charset="-122"/>
                <a:cs typeface="Calibri" pitchFamily="34" charset="-120"/>
              </a:rPr>
              <a:t>Moral reasons</a:t>
            </a:r>
            <a:endParaRPr lang="en-US" sz="2400" dirty="0"/>
          </a:p>
        </p:txBody>
      </p:sp>
      <p:sp>
        <p:nvSpPr>
          <p:cNvPr id="11" name="Text 8"/>
          <p:cNvSpPr/>
          <p:nvPr/>
        </p:nvSpPr>
        <p:spPr>
          <a:xfrm>
            <a:off x="6492240" y="2377440"/>
            <a:ext cx="4663440" cy="3566160"/>
          </a:xfrm>
          <a:prstGeom prst="rect">
            <a:avLst/>
          </a:prstGeom>
          <a:noFill/>
          <a:ln/>
        </p:spPr>
        <p:txBody>
          <a:bodyPr wrap="square" rtlCol="0" anchor="t">
            <a:normAutofit/>
          </a:bodyPr>
          <a:lstStyle/>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Power sharing is the spirit of democracy</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People have a right to be consulted</a:t>
            </a:r>
            <a:endParaRPr lang="en-US" sz="2000" dirty="0"/>
          </a:p>
          <a:p>
            <a:pPr marL="304800" indent="-304800">
              <a:spcAft>
                <a:spcPts val="1000"/>
              </a:spcAft>
              <a:buSzPct val="100000"/>
              <a:buChar char="•"/>
            </a:pPr>
            <a:r>
              <a:rPr lang="en-US" sz="2000" dirty="0">
                <a:solidFill>
                  <a:srgbClr val="161A33"/>
                </a:solidFill>
                <a:latin typeface="Calibri" pitchFamily="34" charset="0"/>
                <a:ea typeface="Calibri" pitchFamily="34" charset="-122"/>
                <a:cs typeface="Calibri" pitchFamily="34" charset="-120"/>
              </a:rPr>
              <a:t>Citizens gain a stake in the system</a:t>
            </a:r>
            <a:endParaRPr lang="en-US" sz="20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Form 1: Among organs of government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Legislature, executive and judiciary share power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Called horizontal distribution of power</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Each organ checks the others: checks and balances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India: ministers answer to Parliament; courts can review laws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Form 2: Among levels of government</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 general government for the whole country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Governments at the provincial or regional level</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India: Union, State and local governments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The constitution lays down each level's powers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Called vertical or federal division of power</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Form 3: Among social groups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Power shared among religious and linguistic groups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Belgium's community government is one example</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India reserves seats in legislatures for SCs and STs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Gives groups that might feel left out a fair share</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Form 4: Parties, pressure groups, movements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Parties compete, so power does not stay in one hand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Parties may ally and form a coalition government</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Interest groups of traders, farmers and workers influence decisions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Movements put pressure on those in power</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3" name="Text 0"/>
          <p:cNvSpPr/>
          <p:nvPr/>
        </p:nvSpPr>
        <p:spPr>
          <a:xfrm>
            <a:off x="731520" y="411480"/>
            <a:ext cx="2011680" cy="457200"/>
          </a:xfrm>
          <a:prstGeom prst="rect">
            <a:avLst/>
          </a:prstGeom>
          <a:solidFill>
            <a:srgbClr val="FF7A59"/>
          </a:solidFill>
          <a:ln/>
        </p:spPr>
        <p:txBody>
          <a:bodyPr wrap="square" rtlCol="0" anchor="ctr"/>
          <a:lstStyle/>
          <a:p>
            <a:pPr algn="ctr" indent="0" marL="0">
              <a:buNone/>
            </a:pPr>
            <a:r>
              <a:rPr lang="en-US" sz="1600" b="1" dirty="0">
                <a:solidFill>
                  <a:srgbClr val="3A1206"/>
                </a:solidFill>
                <a:latin typeface="Calibri" pitchFamily="34" charset="0"/>
                <a:ea typeface="Calibri" pitchFamily="34" charset="-122"/>
                <a:cs typeface="Calibri" pitchFamily="34" charset="-120"/>
              </a:rPr>
              <a:t>EXAMPLE</a:t>
            </a:r>
            <a:endParaRPr lang="en-US" sz="1600" dirty="0"/>
          </a:p>
        </p:txBody>
      </p:sp>
      <p:sp>
        <p:nvSpPr>
          <p:cNvPr id="4" name="Text 1"/>
          <p:cNvSpPr/>
          <p:nvPr/>
        </p:nvSpPr>
        <p:spPr>
          <a:xfrm>
            <a:off x="731520" y="9601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Power sharing in India, at a glance</a:t>
            </a:r>
            <a:endParaRPr lang="en-US" sz="3400" dirty="0"/>
          </a:p>
        </p:txBody>
      </p:sp>
      <p:sp>
        <p:nvSpPr>
          <p:cNvPr id="5" name="Shape 2"/>
          <p:cNvSpPr/>
          <p:nvPr/>
        </p:nvSpPr>
        <p:spPr>
          <a:xfrm>
            <a:off x="731520" y="2011680"/>
            <a:ext cx="109728" cy="3931920"/>
          </a:xfrm>
          <a:prstGeom prst="rect">
            <a:avLst/>
          </a:prstGeom>
          <a:solidFill>
            <a:srgbClr val="FF7A59"/>
          </a:solidFill>
          <a:ln w="12700">
            <a:solidFill>
              <a:srgbClr val="FF7A59"/>
            </a:solidFill>
            <a:prstDash val="solid"/>
          </a:ln>
        </p:spPr>
      </p:sp>
      <p:sp>
        <p:nvSpPr>
          <p:cNvPr id="6" name="Text 3"/>
          <p:cNvSpPr/>
          <p:nvPr/>
        </p:nvSpPr>
        <p:spPr>
          <a:xfrm>
            <a:off x="1005840" y="2011680"/>
            <a:ext cx="10332720" cy="39319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Parliament makes laws; courts check they follow the Constitution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Union and State subjects are listed in the Constitution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Panchayats and municipalities govern at the local level</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Reserved seats give SCs and STs representation</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India has seen coalition governments at the Centre</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0"/>
          <p:cNvSpPr/>
          <p:nvPr/>
        </p:nvSpPr>
        <p:spPr>
          <a:xfrm>
            <a:off x="731520" y="502920"/>
            <a:ext cx="3657600" cy="548640"/>
          </a:xfrm>
          <a:prstGeom prst="rect">
            <a:avLst/>
          </a:prstGeom>
          <a:solidFill>
            <a:srgbClr val="FF7A59"/>
          </a:solidFill>
          <a:ln/>
        </p:spPr>
        <p:txBody>
          <a:bodyPr wrap="square" rtlCol="0" anchor="ctr"/>
          <a:lstStyle/>
          <a:p>
            <a:pPr algn="ctr" indent="0" marL="0">
              <a:buNone/>
            </a:pPr>
            <a:r>
              <a:rPr lang="en-US" sz="1800" b="1" dirty="0">
                <a:solidFill>
                  <a:srgbClr val="3A1206"/>
                </a:solidFill>
                <a:latin typeface="Calibri" pitchFamily="34" charset="0"/>
                <a:ea typeface="Calibri" pitchFamily="34" charset="-122"/>
                <a:cs typeface="Calibri" pitchFamily="34" charset="-120"/>
              </a:rPr>
              <a:t>Quick check</a:t>
            </a:r>
            <a:endParaRPr lang="en-US" sz="1800" dirty="0"/>
          </a:p>
        </p:txBody>
      </p:sp>
      <p:sp>
        <p:nvSpPr>
          <p:cNvPr id="4" name="Text 1"/>
          <p:cNvSpPr/>
          <p:nvPr/>
        </p:nvSpPr>
        <p:spPr>
          <a:xfrm>
            <a:off x="731520" y="1280160"/>
            <a:ext cx="10698480" cy="1371600"/>
          </a:xfrm>
          <a:prstGeom prst="rect">
            <a:avLst/>
          </a:prstGeom>
          <a:noFill/>
          <a:ln/>
        </p:spPr>
        <p:txBody>
          <a:bodyPr wrap="square" rtlCol="0" anchor="t">
            <a:normAutofit/>
          </a:bodyPr>
          <a:lstStyle/>
          <a:p>
            <a:pPr indent="0" marL="0">
              <a:buNone/>
            </a:pPr>
            <a:r>
              <a:rPr lang="en-US" sz="3000" b="1" dirty="0">
                <a:solidFill>
                  <a:srgbClr val="161A33"/>
                </a:solidFill>
                <a:latin typeface="Calibri" pitchFamily="34" charset="0"/>
                <a:ea typeface="Calibri" pitchFamily="34" charset="-122"/>
                <a:cs typeface="Calibri" pitchFamily="34" charset="-120"/>
              </a:rPr>
              <a:t>Belgium's community government is an example of power sharing among:</a:t>
            </a:r>
            <a:endParaRPr lang="en-US" sz="3000" dirty="0"/>
          </a:p>
        </p:txBody>
      </p:sp>
      <p:sp>
        <p:nvSpPr>
          <p:cNvPr id="5" name="Text 2"/>
          <p:cNvSpPr/>
          <p:nvPr/>
        </p:nvSpPr>
        <p:spPr>
          <a:xfrm>
            <a:off x="7315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A.  Organs of government</a:t>
            </a:r>
            <a:endParaRPr lang="en-US" sz="2200" dirty="0"/>
          </a:p>
        </p:txBody>
      </p:sp>
      <p:sp>
        <p:nvSpPr>
          <p:cNvPr id="6" name="Text 3"/>
          <p:cNvSpPr/>
          <p:nvPr/>
        </p:nvSpPr>
        <p:spPr>
          <a:xfrm>
            <a:off x="6217920" y="292608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B.  Levels of government</a:t>
            </a:r>
            <a:endParaRPr lang="en-US" sz="2200" dirty="0"/>
          </a:p>
        </p:txBody>
      </p:sp>
      <p:sp>
        <p:nvSpPr>
          <p:cNvPr id="7" name="Text 4"/>
          <p:cNvSpPr/>
          <p:nvPr/>
        </p:nvSpPr>
        <p:spPr>
          <a:xfrm>
            <a:off x="7315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C.  Social groups</a:t>
            </a:r>
            <a:endParaRPr lang="en-US" sz="2200" dirty="0"/>
          </a:p>
        </p:txBody>
      </p:sp>
      <p:sp>
        <p:nvSpPr>
          <p:cNvPr id="8" name="Text 5"/>
          <p:cNvSpPr/>
          <p:nvPr/>
        </p:nvSpPr>
        <p:spPr>
          <a:xfrm>
            <a:off x="6217920" y="4389120"/>
            <a:ext cx="5212080" cy="1188720"/>
          </a:xfrm>
          <a:prstGeom prst="rect">
            <a:avLst/>
          </a:prstGeom>
          <a:solidFill>
            <a:srgbClr val="F3F4FB"/>
          </a:solidFill>
          <a:ln/>
        </p:spPr>
        <p:txBody>
          <a:bodyPr wrap="square" lIns="152400" tIns="152400" rIns="152400" bIns="152400" rtlCol="0" anchor="ctr"/>
          <a:lstStyle/>
          <a:p>
            <a:pPr indent="0" marL="0">
              <a:buNone/>
            </a:pPr>
            <a:r>
              <a:rPr lang="en-US" sz="2200" dirty="0">
                <a:solidFill>
                  <a:srgbClr val="161A33"/>
                </a:solidFill>
                <a:latin typeface="Calibri" pitchFamily="34" charset="0"/>
                <a:ea typeface="Calibri" pitchFamily="34" charset="-122"/>
                <a:cs typeface="Calibri" pitchFamily="34" charset="-120"/>
              </a:rPr>
              <a:t>D.  Political parties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F4FB"/>
        </a:solidFill>
      </p:bgPr>
    </p:bg>
    <p:spTree>
      <p:nvGrpSpPr>
        <p:cNvPr id="1" name=""/>
        <p:cNvGrpSpPr/>
        <p:nvPr/>
      </p:nvGrpSpPr>
      <p:grpSpPr>
        <a:xfrm>
          <a:off x="0" y="0"/>
          <a:ext cx="0" cy="0"/>
          <a:chOff x="0" y="0"/>
          <a:chExt cx="0" cy="0"/>
        </a:xfrm>
      </p:grpSpPr>
      <p:sp>
        <p:nvSpPr>
          <p:cNvPr id="3" name="Text 0"/>
          <p:cNvSpPr/>
          <p:nvPr/>
        </p:nvSpPr>
        <p:spPr>
          <a:xfrm>
            <a:off x="731520" y="502920"/>
            <a:ext cx="10698480" cy="914400"/>
          </a:xfrm>
          <a:prstGeom prst="rect">
            <a:avLst/>
          </a:prstGeom>
          <a:noFill/>
          <a:ln/>
        </p:spPr>
        <p:txBody>
          <a:bodyPr wrap="square" rtlCol="0" anchor="t">
            <a:normAutofit/>
          </a:bodyPr>
          <a:lstStyle/>
          <a:p>
            <a:pPr indent="0" marL="0">
              <a:buNone/>
            </a:pPr>
            <a:r>
              <a:rPr lang="en-US" sz="3400" b="1" dirty="0">
                <a:solidFill>
                  <a:srgbClr val="161A33"/>
                </a:solidFill>
                <a:latin typeface="Calibri" pitchFamily="34" charset="0"/>
                <a:ea typeface="Calibri" pitchFamily="34" charset="-122"/>
                <a:cs typeface="Calibri" pitchFamily="34" charset="-120"/>
              </a:rPr>
              <a:t>Key takeaways</a:t>
            </a:r>
            <a:endParaRPr lang="en-US" sz="3400" dirty="0"/>
          </a:p>
        </p:txBody>
      </p:sp>
      <p:sp>
        <p:nvSpPr>
          <p:cNvPr id="4" name="Text 1"/>
          <p:cNvSpPr/>
          <p:nvPr/>
        </p:nvSpPr>
        <p:spPr>
          <a:xfrm>
            <a:off x="731520" y="1645920"/>
            <a:ext cx="10698480" cy="4389120"/>
          </a:xfrm>
          <a:prstGeom prst="rect">
            <a:avLst/>
          </a:prstGeom>
          <a:noFill/>
          <a:ln/>
        </p:spPr>
        <p:txBody>
          <a:bodyPr wrap="square" rtlCol="0" anchor="t">
            <a:normAutofit/>
          </a:bodyPr>
          <a:lstStyle/>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Belgium accommodated its communities; Sri Lanka followed majoritarian policies</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Accommodation helped Belgium stay united</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Prudential reasons: less conflict, more stability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Moral reason: power sharing is the spirit of democracy</a:t>
            </a:r>
            <a:endParaRPr lang="en-US" sz="2200" dirty="0"/>
          </a:p>
          <a:p>
            <a:pPr marL="304800" indent="-304800">
              <a:spcAft>
                <a:spcPts val="1000"/>
              </a:spcAft>
              <a:buSzPct val="100000"/>
              <a:buChar char="•"/>
            </a:pPr>
            <a:r>
              <a:rPr lang="en-US" sz="2200" dirty="0">
                <a:solidFill>
                  <a:srgbClr val="161A33"/>
                </a:solidFill>
                <a:latin typeface="Calibri" pitchFamily="34" charset="0"/>
                <a:ea typeface="Calibri" pitchFamily="34" charset="-122"/>
                <a:cs typeface="Calibri" pitchFamily="34" charset="-120"/>
              </a:rPr>
              <a:t>Four forms: organs, levels, social groups, parties and groups</a:t>
            </a:r>
            <a:endParaRPr lang="en-US" sz="2200" dirty="0"/>
          </a:p>
        </p:txBody>
      </p:sp>
      <p:sp>
        <p:nvSpPr>
          <p:cNvPr id="25" name="Slide Number Placeholder 0"/>
          <p:cNvSpPr>
            <a:spLocks noGrp="1"/>
          </p:cNvSpPr>
          <p:nvPr>
            <p:ph type="sldNum" sz="quarter" idx="4294967295"/>
          </p:nvPr>
        </p:nvSpPr>
        <p:spPr>
          <a:xfrm>
            <a:off x="11155680" y="6355080"/>
            <a:ext cx="731520" cy="320040"/>
          </a:xfrm>
          <a:prstGeom prst="rect">
            <a:avLst/>
          </a:prstGeom>
          <a:extLst>
            <a:ext uri="{C572A759-6A51-4108-AA02-DFA0A04FC94B}">
              <ma14:wrappingTextBoxFlag xmlns:ma14="http://schemas.microsoft.com/office/mac/drawingml/2011/main" val="0"/>
            </a:ext>
          </a:extLst>
        </p:spPr>
        <p:txBody>
          <a:bodyPr/>
          <a:lstStyle>
            <a:lvl1pPr>
              <a:defRPr sz="1100">
                <a:solidFill>
                  <a:srgbClr val="454B66"/>
                </a:solidFill>
                <a:latin typeface="Calibri"/>
                <a:ea typeface="Calibri"/>
                <a:cs typeface="Calibri"/>
              </a:defRPr>
            </a:lvl1pPr>
          </a:lstStyle>
          <a:p>
            <a:pPr algn="l"/>
            <a:fld id="{F7021451-1387-4CA6-816F-3879F97B5CBC}" type="slidenum">
              <a:rPr b="0"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LearnBySlides (learnbyslides.com)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 Sharing: Class 10 Political Science Slides</dc:title>
  <dc:subject>A ready-to-teach CBSE Class 10 Democratic Politics deck on Power Sharing: the Belgium and Sri Lanka case studies, prudential and moral reasons for sharing power, and the four forms of power sharing with examples from India.</dc:subject>
  <dc:creator>LearnBySlides</dc:creator>
  <cp:lastModifiedBy>LearnBySlides</cp:lastModifiedBy>
  <cp:revision>1</cp:revision>
  <dcterms:created xsi:type="dcterms:W3CDTF">2026-09-30T08:22:35Z</dcterms:created>
  <dcterms:modified xsi:type="dcterms:W3CDTF">2026-09-30T08:22:35Z</dcterms:modified>
</cp:coreProperties>
</file>