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who has written any code before, even a single line? Reassure beginners that Python reads close to plain English. Tell them every code example in this deck has been run on Python 3, so they can type it in and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If computers are available, ask learners to open a Python shell now and try each example as you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a variable to a label stuck on a value rather than a box. Ask: what does = mean in maths, and what does it mean here? In Python it means assign, not equals; == tests equality.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2nd_place = 1 in the shell to show the SyntaxError. Ask: why might score and Score in the same program cause a bug? Python treats them as two separate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three names in the right column cause errors; the last one runs but is hard to read. Ask learners to rename tm to something meaningful. Code is read far more often than it is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0.1 + 0.2 live: it surprises everyone. Explain that floats are stored in binary, so some decimals are approximations. Ask: which operator would you use to share 7 sweets equally between 2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 joins strings instead of adding them. Ask: what would '10' * 3 give? It repeats the text: '101010'. A common error is trying to add a str and an int, which raises a TypeError.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true in the shell to show NameError: name 'true' is not defined. Ask: where might you use None? For example, a phone number that has not been entered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append, marks is [78, 91, 85, 66]. Ask: why would you choose a tuple for map coordinates? Because they should not change by accident.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Relate a dict to a school ID card: each label (key) has a value. Ask: how could a set help count how many different states students come from? It removes duplicates automatically.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that t[0] = 9 on a tuple raises TypeError: 'tuple' object does not support item assignment. The same happens for a str. Reassigning a name is allowed; changing an immutable value in place is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learners to predict type(3.0) before running it; the answer is float, because of the decimal point. type() is the quickest way to debug a value that behaves strangely.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x = 5, type(x), then x = 'five', type(x): the result changes from int to str. Ask: what problem could this cause in a long program? A name may hold a different type than you expect.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beginner bug: adding a number typed by the user without converting it. Ask: what does int('3.5') do? It raises a ValueError; use float()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real program qty would come from input(), which returns the text '3', so int() is needed. Ask: what would print if we forgot int()? '3' * 45 repeats the text, a classic surprise.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student_name. 2nd_place starts with a digit, total-score contains a minus sign, and class is a reserved keyword.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with one live example per bullet. Then take the five-question quiz on the page and set a short task: store your name, age and three favourite foods in suitable variables and print their types.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Python Variables and Data Types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Beginner lesson · Names, values and Python's built-in types</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Create variables with valid, readable names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Recognise </a:t>
            </a:r>
            <a:pPr indent="0" marL="0">
              <a:buNone/>
            </a:pPr>
            <a:r>
              <a:rPr lang="en-US" sz="2800" dirty="0">
                <a:solidFill>
                  <a:srgbClr val="161A33"/>
                </a:solidFill>
                <a:latin typeface="Consolas" pitchFamily="34" charset="0"/>
                <a:ea typeface="Consolas" pitchFamily="34" charset="-122"/>
                <a:cs typeface="Consolas" pitchFamily="34" charset="-120"/>
              </a:rPr>
              <a:t>int, float, str, bool</a:t>
            </a:r>
            <a:pPr indent="0" marL="0">
              <a:buNone/>
            </a:pPr>
            <a:r>
              <a:rPr lang="en-US" sz="2800" dirty="0">
                <a:solidFill>
                  <a:srgbClr val="161A33"/>
                </a:solidFill>
                <a:latin typeface="Arial" pitchFamily="34" charset="0"/>
                <a:ea typeface="Arial" pitchFamily="34" charset="-122"/>
                <a:cs typeface="Arial" pitchFamily="34" charset="-120"/>
              </a:rPr>
              <a:t> and </a:t>
            </a:r>
            <a:pPr indent="0" marL="0">
              <a:buNone/>
            </a:pPr>
            <a:r>
              <a:rPr lang="en-US" sz="2800" dirty="0">
                <a:solidFill>
                  <a:srgbClr val="161A33"/>
                </a:solidFill>
                <a:latin typeface="Consolas" pitchFamily="34" charset="0"/>
                <a:ea typeface="Consolas" pitchFamily="34" charset="-122"/>
                <a:cs typeface="Consolas" pitchFamily="34" charset="-120"/>
              </a:rPr>
              <a:t>None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 </a:t>
            </a:r>
            <a:pPr indent="0" marL="0">
              <a:buNone/>
            </a:pPr>
            <a:r>
              <a:rPr lang="en-US" sz="2800" dirty="0">
                <a:solidFill>
                  <a:srgbClr val="161A33"/>
                </a:solidFill>
                <a:latin typeface="Consolas" pitchFamily="34" charset="0"/>
                <a:ea typeface="Consolas" pitchFamily="34" charset="-122"/>
                <a:cs typeface="Consolas" pitchFamily="34" charset="-120"/>
              </a:rPr>
              <a:t>list, tuple, dict</a:t>
            </a:r>
            <a:pPr indent="0" marL="0">
              <a:buNone/>
            </a:pPr>
            <a:r>
              <a:rPr lang="en-US" sz="2800" dirty="0">
                <a:solidFill>
                  <a:srgbClr val="161A33"/>
                </a:solidFill>
                <a:latin typeface="Arial" pitchFamily="34" charset="0"/>
                <a:ea typeface="Arial" pitchFamily="34" charset="-122"/>
                <a:cs typeface="Arial" pitchFamily="34" charset="-120"/>
              </a:rPr>
              <a:t> and </a:t>
            </a:r>
            <a:pPr indent="0" marL="0">
              <a:buNone/>
            </a:pPr>
            <a:r>
              <a:rPr lang="en-US" sz="2800" dirty="0">
                <a:solidFill>
                  <a:srgbClr val="161A33"/>
                </a:solidFill>
                <a:latin typeface="Consolas" pitchFamily="34" charset="0"/>
                <a:ea typeface="Consolas" pitchFamily="34" charset="-122"/>
                <a:cs typeface="Consolas" pitchFamily="34" charset="-120"/>
              </a:rPr>
              <a:t>set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Check types with </a:t>
            </a:r>
            <a:pPr indent="0" marL="0">
              <a:buNone/>
            </a:pPr>
            <a:r>
              <a:rPr lang="en-US" sz="2800" dirty="0">
                <a:solidFill>
                  <a:srgbClr val="161A33"/>
                </a:solidFill>
                <a:latin typeface="Consolas" pitchFamily="34" charset="0"/>
                <a:ea typeface="Consolas" pitchFamily="34" charset="-122"/>
                <a:cs typeface="Consolas" pitchFamily="34" charset="-120"/>
              </a:rPr>
              <a:t>type()</a:t>
            </a:r>
            <a:pPr indent="0" marL="0">
              <a:buNone/>
            </a:pPr>
            <a:r>
              <a:rPr lang="en-US" sz="2800" dirty="0">
                <a:solidFill>
                  <a:srgbClr val="161A33"/>
                </a:solidFill>
                <a:latin typeface="Arial" pitchFamily="34" charset="0"/>
                <a:ea typeface="Arial" pitchFamily="34" charset="-122"/>
                <a:cs typeface="Arial" pitchFamily="34" charset="-120"/>
              </a:rPr>
              <a:t> and convert them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dynamic typing</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is a variable?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name that refers to a value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Created the first time you assign to it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No type declaration needed: </a:t>
            </a:r>
            <a:pPr indent="0" marL="0">
              <a:buNone/>
            </a:pPr>
            <a:r>
              <a:rPr lang="en-US" sz="2800" dirty="0">
                <a:solidFill>
                  <a:srgbClr val="161A33"/>
                </a:solidFill>
                <a:latin typeface="Consolas" pitchFamily="34" charset="0"/>
                <a:ea typeface="Consolas" pitchFamily="34" charset="-122"/>
                <a:cs typeface="Consolas" pitchFamily="34" charset="-120"/>
              </a:rPr>
              <a:t>age = 15</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Reassign any time: </a:t>
            </a:r>
            <a:pPr indent="0" marL="0">
              <a:buNone/>
            </a:pPr>
            <a:r>
              <a:rPr lang="en-US" sz="2800" dirty="0">
                <a:solidFill>
                  <a:srgbClr val="161A33"/>
                </a:solidFill>
                <a:latin typeface="Consolas" pitchFamily="34" charset="0"/>
                <a:ea typeface="Consolas" pitchFamily="34" charset="-122"/>
                <a:cs typeface="Consolas" pitchFamily="34" charset="-120"/>
              </a:rPr>
              <a:t>age = 16</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Naming rules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Letters, digits and underscores only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Cannot start with a digit: </a:t>
            </a:r>
            <a:pPr indent="0" marL="0">
              <a:buNone/>
            </a:pPr>
            <a:r>
              <a:rPr lang="en-US" sz="2800" dirty="0">
                <a:solidFill>
                  <a:srgbClr val="161A33"/>
                </a:solidFill>
                <a:latin typeface="Consolas" pitchFamily="34" charset="0"/>
                <a:ea typeface="Consolas" pitchFamily="34" charset="-122"/>
                <a:cs typeface="Consolas" pitchFamily="34" charset="-120"/>
              </a:rPr>
              <a:t>2nd_place</a:t>
            </a:r>
            <a:pPr indent="0" marL="0">
              <a:buNone/>
            </a:pPr>
            <a:r>
              <a:rPr lang="en-US" sz="2800" dirty="0">
                <a:solidFill>
                  <a:srgbClr val="161A33"/>
                </a:solidFill>
                <a:latin typeface="Arial" pitchFamily="34" charset="0"/>
                <a:ea typeface="Arial" pitchFamily="34" charset="-122"/>
                <a:cs typeface="Arial" pitchFamily="34" charset="-120"/>
              </a:rPr>
              <a:t> is invalid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Case-sensitive: score and Score are different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Keywords such as class, if and for are not allowed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Style (PEP 8): snake_case, e.g. </a:t>
            </a:r>
            <a:pPr indent="0" marL="0">
              <a:buNone/>
            </a:pPr>
            <a:r>
              <a:rPr lang="en-US" sz="2800" dirty="0">
                <a:solidFill>
                  <a:srgbClr val="161A33"/>
                </a:solidFill>
                <a:latin typeface="Consolas" pitchFamily="34" charset="0"/>
                <a:ea typeface="Consolas" pitchFamily="34" charset="-122"/>
                <a:cs typeface="Consolas" pitchFamily="34" charset="-120"/>
              </a:rPr>
              <a:t>total_marks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Good and bad names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Clear names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student_name</a:t>
            </a:r>
            <a:endParaRPr lang="en-US" sz="2400" dirty="0"/>
          </a:p>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total_marks</a:t>
            </a:r>
            <a:endParaRPr lang="en-US" sz="2400" dirty="0"/>
          </a:p>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is_passed</a:t>
            </a:r>
            <a:endParaRPr lang="en-US" sz="2400" dirty="0"/>
          </a:p>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max_speed</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Avoid</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2nd_place</a:t>
            </a:r>
            <a:pPr indent="0" marL="0">
              <a:buNone/>
            </a:pPr>
            <a:r>
              <a:rPr lang="en-US" sz="2400" dirty="0">
                <a:solidFill>
                  <a:srgbClr val="161A33"/>
                </a:solidFill>
                <a:latin typeface="Arial" pitchFamily="34" charset="0"/>
                <a:ea typeface="Arial" pitchFamily="34" charset="-122"/>
                <a:cs typeface="Arial" pitchFamily="34" charset="-120"/>
              </a:rPr>
              <a:t>: starts with a digit</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total-score: hyphen means minus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class: a keyword</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x, tm: unclear meaning</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Numbers: int and float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int</a:t>
            </a:r>
            <a:pPr indent="0" marL="0">
              <a:buNone/>
            </a:pPr>
            <a:r>
              <a:rPr lang="en-US" sz="2800" dirty="0">
                <a:solidFill>
                  <a:srgbClr val="161A33"/>
                </a:solidFill>
                <a:latin typeface="Arial" pitchFamily="34" charset="0"/>
                <a:ea typeface="Arial" pitchFamily="34" charset="-122"/>
                <a:cs typeface="Arial" pitchFamily="34" charset="-120"/>
              </a:rPr>
              <a:t>: whole numbers such as </a:t>
            </a:r>
            <a:pPr indent="0" marL="0">
              <a:buNone/>
            </a:pPr>
            <a:r>
              <a:rPr lang="en-US" sz="2800" dirty="0">
                <a:solidFill>
                  <a:srgbClr val="161A33"/>
                </a:solidFill>
                <a:latin typeface="Consolas" pitchFamily="34" charset="0"/>
                <a:ea typeface="Consolas" pitchFamily="34" charset="-122"/>
                <a:cs typeface="Consolas" pitchFamily="34" charset="-120"/>
              </a:rPr>
              <a:t>42, -7, 0</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float</a:t>
            </a:r>
            <a:pPr indent="0" marL="0">
              <a:buNone/>
            </a:pPr>
            <a:r>
              <a:rPr lang="en-US" sz="2800" dirty="0">
                <a:solidFill>
                  <a:srgbClr val="161A33"/>
                </a:solidFill>
                <a:latin typeface="Arial" pitchFamily="34" charset="0"/>
                <a:ea typeface="Arial" pitchFamily="34" charset="-122"/>
                <a:cs typeface="Arial" pitchFamily="34" charset="-120"/>
              </a:rPr>
              <a:t>: decimals such as </a:t>
            </a:r>
            <a:pPr indent="0" marL="0">
              <a:buNone/>
            </a:pPr>
            <a:r>
              <a:rPr lang="en-US" sz="2800" dirty="0">
                <a:solidFill>
                  <a:srgbClr val="161A33"/>
                </a:solidFill>
                <a:latin typeface="Consolas" pitchFamily="34" charset="0"/>
                <a:ea typeface="Consolas" pitchFamily="34" charset="-122"/>
                <a:cs typeface="Consolas" pitchFamily="34" charset="-120"/>
              </a:rPr>
              <a:t>3.14</a:t>
            </a:r>
            <a:pPr indent="0" marL="0">
              <a:buNone/>
            </a:pPr>
            <a:r>
              <a:rPr lang="en-US" sz="2800" dirty="0">
                <a:solidFill>
                  <a:srgbClr val="161A33"/>
                </a:solidFill>
                <a:latin typeface="Arial" pitchFamily="34" charset="0"/>
                <a:ea typeface="Arial" pitchFamily="34" charset="-122"/>
                <a:cs typeface="Arial" pitchFamily="34" charset="-120"/>
              </a:rPr>
              <a:t> and </a:t>
            </a:r>
            <a:pPr indent="0" marL="0">
              <a:buNone/>
            </a:pPr>
            <a:r>
              <a:rPr lang="en-US" sz="2800" dirty="0">
                <a:solidFill>
                  <a:srgbClr val="161A33"/>
                </a:solidFill>
                <a:latin typeface="Consolas" pitchFamily="34" charset="0"/>
                <a:ea typeface="Consolas" pitchFamily="34" charset="-122"/>
                <a:cs typeface="Consolas" pitchFamily="34" charset="-120"/>
              </a:rPr>
              <a:t>98.6</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7 / 2</a:t>
            </a:r>
            <a:pPr indent="0" marL="0">
              <a:buNone/>
            </a:pPr>
            <a:r>
              <a:rPr lang="en-US" sz="2800" dirty="0">
                <a:solidFill>
                  <a:srgbClr val="161A33"/>
                </a:solidFill>
                <a:latin typeface="Arial" pitchFamily="34" charset="0"/>
                <a:ea typeface="Arial" pitchFamily="34" charset="-122"/>
                <a:cs typeface="Arial" pitchFamily="34" charset="-120"/>
              </a:rPr>
              <a:t> gives </a:t>
            </a:r>
            <a:pPr indent="0" marL="0">
              <a:buNone/>
            </a:pPr>
            <a:r>
              <a:rPr lang="en-US" sz="2800" dirty="0">
                <a:solidFill>
                  <a:srgbClr val="161A33"/>
                </a:solidFill>
                <a:latin typeface="Consolas" pitchFamily="34" charset="0"/>
                <a:ea typeface="Consolas" pitchFamily="34" charset="-122"/>
                <a:cs typeface="Consolas" pitchFamily="34" charset="-120"/>
              </a:rPr>
              <a:t>3.5</a:t>
            </a:r>
            <a:pPr indent="0" marL="0">
              <a:buNone/>
            </a:pPr>
            <a:r>
              <a:rPr lang="en-US" sz="2800" dirty="0">
                <a:solidFill>
                  <a:srgbClr val="161A33"/>
                </a:solidFill>
                <a:latin typeface="Arial" pitchFamily="34" charset="0"/>
                <a:ea typeface="Arial" pitchFamily="34" charset="-122"/>
                <a:cs typeface="Arial" pitchFamily="34" charset="-120"/>
              </a:rPr>
              <a:t>; </a:t>
            </a:r>
            <a:pPr indent="0" marL="0">
              <a:buNone/>
            </a:pPr>
            <a:r>
              <a:rPr lang="en-US" sz="2800" dirty="0">
                <a:solidFill>
                  <a:srgbClr val="161A33"/>
                </a:solidFill>
                <a:latin typeface="Consolas" pitchFamily="34" charset="0"/>
                <a:ea typeface="Consolas" pitchFamily="34" charset="-122"/>
                <a:cs typeface="Consolas" pitchFamily="34" charset="-120"/>
              </a:rPr>
              <a:t>7 // 2</a:t>
            </a:r>
            <a:pPr indent="0" marL="0">
              <a:buNone/>
            </a:pPr>
            <a:r>
              <a:rPr lang="en-US" sz="2800" dirty="0">
                <a:solidFill>
                  <a:srgbClr val="161A33"/>
                </a:solidFill>
                <a:latin typeface="Arial" pitchFamily="34" charset="0"/>
                <a:ea typeface="Arial" pitchFamily="34" charset="-122"/>
                <a:cs typeface="Arial" pitchFamily="34" charset="-120"/>
              </a:rPr>
              <a:t> gives </a:t>
            </a:r>
            <a:pPr indent="0" marL="0">
              <a:buNone/>
            </a:pPr>
            <a:r>
              <a:rPr lang="en-US" sz="2800" dirty="0">
                <a:solidFill>
                  <a:srgbClr val="161A33"/>
                </a:solidFill>
                <a:latin typeface="Consolas" pitchFamily="34" charset="0"/>
                <a:ea typeface="Consolas" pitchFamily="34" charset="-122"/>
                <a:cs typeface="Consolas" pitchFamily="34" charset="-120"/>
              </a:rPr>
              <a:t>3</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Mixing them gives a </a:t>
            </a:r>
            <a:pPr indent="0" marL="0">
              <a:buNone/>
            </a:pPr>
            <a:r>
              <a:rPr lang="en-US" sz="2800" dirty="0">
                <a:solidFill>
                  <a:srgbClr val="161A33"/>
                </a:solidFill>
                <a:latin typeface="Consolas" pitchFamily="34" charset="0"/>
                <a:ea typeface="Consolas" pitchFamily="34" charset="-122"/>
                <a:cs typeface="Consolas" pitchFamily="34" charset="-120"/>
              </a:rPr>
              <a:t>float</a:t>
            </a:r>
            <a:pPr indent="0" marL="0">
              <a:buNone/>
            </a:pPr>
            <a:r>
              <a:rPr lang="en-US" sz="2800" dirty="0">
                <a:solidFill>
                  <a:srgbClr val="161A33"/>
                </a:solidFill>
                <a:latin typeface="Arial" pitchFamily="34" charset="0"/>
                <a:ea typeface="Arial" pitchFamily="34" charset="-122"/>
                <a:cs typeface="Arial" pitchFamily="34" charset="-120"/>
              </a:rPr>
              <a:t>: </a:t>
            </a:r>
            <a:pPr indent="0" marL="0">
              <a:buNone/>
            </a:pPr>
            <a:r>
              <a:rPr lang="en-US" sz="2800" dirty="0">
                <a:solidFill>
                  <a:srgbClr val="161A33"/>
                </a:solidFill>
                <a:latin typeface="Consolas" pitchFamily="34" charset="0"/>
                <a:ea typeface="Consolas" pitchFamily="34" charset="-122"/>
                <a:cs typeface="Consolas" pitchFamily="34" charset="-120"/>
              </a:rPr>
              <a:t>2 + 1.5</a:t>
            </a:r>
            <a:pPr indent="0" marL="0">
              <a:buNone/>
            </a:pPr>
            <a:r>
              <a:rPr lang="en-US" sz="2800" dirty="0">
                <a:solidFill>
                  <a:srgbClr val="161A33"/>
                </a:solidFill>
                <a:latin typeface="Arial" pitchFamily="34" charset="0"/>
                <a:ea typeface="Arial" pitchFamily="34" charset="-122"/>
                <a:cs typeface="Arial" pitchFamily="34" charset="-120"/>
              </a:rPr>
              <a:t> is </a:t>
            </a:r>
            <a:pPr indent="0" marL="0">
              <a:buNone/>
            </a:pPr>
            <a:r>
              <a:rPr lang="en-US" sz="2800" dirty="0">
                <a:solidFill>
                  <a:srgbClr val="161A33"/>
                </a:solidFill>
                <a:latin typeface="Consolas" pitchFamily="34" charset="0"/>
                <a:ea typeface="Consolas" pitchFamily="34" charset="-122"/>
                <a:cs typeface="Consolas" pitchFamily="34" charset="-120"/>
              </a:rPr>
              <a:t>3.5</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0.1 + 0.2</a:t>
            </a:r>
            <a:pPr indent="0" marL="0">
              <a:buNone/>
            </a:pPr>
            <a:r>
              <a:rPr lang="en-US" sz="2800" dirty="0">
                <a:solidFill>
                  <a:srgbClr val="161A33"/>
                </a:solidFill>
                <a:latin typeface="Arial" pitchFamily="34" charset="0"/>
                <a:ea typeface="Arial" pitchFamily="34" charset="-122"/>
                <a:cs typeface="Arial" pitchFamily="34" charset="-120"/>
              </a:rPr>
              <a:t> shows </a:t>
            </a:r>
            <a:pPr indent="0" marL="0">
              <a:buNone/>
            </a:pPr>
            <a:r>
              <a:rPr lang="en-US" sz="2800" dirty="0">
                <a:solidFill>
                  <a:srgbClr val="161A33"/>
                </a:solidFill>
                <a:latin typeface="Consolas" pitchFamily="34" charset="0"/>
                <a:ea typeface="Consolas" pitchFamily="34" charset="-122"/>
                <a:cs typeface="Consolas" pitchFamily="34" charset="-120"/>
              </a:rPr>
              <a:t>0.30000000000000004</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Text: str</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Text in single or double quotes: </a:t>
            </a:r>
            <a:pPr indent="0" marL="0">
              <a:buNone/>
            </a:pPr>
            <a:r>
              <a:rPr lang="en-US" sz="2800" dirty="0">
                <a:solidFill>
                  <a:srgbClr val="161A33"/>
                </a:solidFill>
                <a:latin typeface="Consolas" pitchFamily="34" charset="0"/>
                <a:ea typeface="Consolas" pitchFamily="34" charset="-122"/>
                <a:cs typeface="Consolas" pitchFamily="34" charset="-120"/>
              </a:rPr>
              <a:t>'Delhi', "Namaste"</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'10'</a:t>
            </a:r>
            <a:pPr indent="0" marL="0">
              <a:buNone/>
            </a:pPr>
            <a:r>
              <a:rPr lang="en-US" sz="2800" dirty="0">
                <a:solidFill>
                  <a:srgbClr val="161A33"/>
                </a:solidFill>
                <a:latin typeface="Arial" pitchFamily="34" charset="0"/>
                <a:ea typeface="Arial" pitchFamily="34" charset="-122"/>
                <a:cs typeface="Arial" pitchFamily="34" charset="-120"/>
              </a:rPr>
              <a:t> is text, not a number</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'10' + '5'</a:t>
            </a:r>
            <a:pPr indent="0" marL="0">
              <a:buNone/>
            </a:pPr>
            <a:r>
              <a:rPr lang="en-US" sz="2800" dirty="0">
                <a:solidFill>
                  <a:srgbClr val="161A33"/>
                </a:solidFill>
                <a:latin typeface="Arial" pitchFamily="34" charset="0"/>
                <a:ea typeface="Arial" pitchFamily="34" charset="-122"/>
                <a:cs typeface="Arial" pitchFamily="34" charset="-120"/>
              </a:rPr>
              <a:t> gives </a:t>
            </a:r>
            <a:pPr indent="0" marL="0">
              <a:buNone/>
            </a:pPr>
            <a:r>
              <a:rPr lang="en-US" sz="2800" dirty="0">
                <a:solidFill>
                  <a:srgbClr val="161A33"/>
                </a:solidFill>
                <a:latin typeface="Consolas" pitchFamily="34" charset="0"/>
                <a:ea typeface="Consolas" pitchFamily="34" charset="-122"/>
                <a:cs typeface="Consolas" pitchFamily="34" charset="-120"/>
              </a:rPr>
              <a:t>'105'</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len('Python')</a:t>
            </a:r>
            <a:pPr indent="0" marL="0">
              <a:buNone/>
            </a:pPr>
            <a:r>
              <a:rPr lang="en-US" sz="2800" dirty="0">
                <a:solidFill>
                  <a:srgbClr val="161A33"/>
                </a:solidFill>
                <a:latin typeface="Arial" pitchFamily="34" charset="0"/>
                <a:ea typeface="Arial" pitchFamily="34" charset="-122"/>
                <a:cs typeface="Arial" pitchFamily="34" charset="-120"/>
              </a:rPr>
              <a:t> gives </a:t>
            </a:r>
            <a:pPr indent="0" marL="0">
              <a:buNone/>
            </a:pPr>
            <a:r>
              <a:rPr lang="en-US" sz="2800" dirty="0">
                <a:solidFill>
                  <a:srgbClr val="161A33"/>
                </a:solidFill>
                <a:latin typeface="Consolas" pitchFamily="34" charset="0"/>
                <a:ea typeface="Consolas" pitchFamily="34" charset="-122"/>
                <a:cs typeface="Consolas" pitchFamily="34" charset="-120"/>
              </a:rPr>
              <a:t>6</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True, False and None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bool</a:t>
            </a:r>
            <a:pPr indent="0" marL="0">
              <a:buNone/>
            </a:pPr>
            <a:r>
              <a:rPr lang="en-US" sz="2800" dirty="0">
                <a:solidFill>
                  <a:srgbClr val="161A33"/>
                </a:solidFill>
                <a:latin typeface="Arial" pitchFamily="34" charset="0"/>
                <a:ea typeface="Arial" pitchFamily="34" charset="-122"/>
                <a:cs typeface="Arial" pitchFamily="34" charset="-120"/>
              </a:rPr>
              <a:t> has two values: </a:t>
            </a:r>
            <a:pPr indent="0" marL="0">
              <a:buNone/>
            </a:pPr>
            <a:r>
              <a:rPr lang="en-US" sz="2800" dirty="0">
                <a:solidFill>
                  <a:srgbClr val="161A33"/>
                </a:solidFill>
                <a:latin typeface="Consolas" pitchFamily="34" charset="0"/>
                <a:ea typeface="Consolas" pitchFamily="34" charset="-122"/>
                <a:cs typeface="Consolas" pitchFamily="34" charset="-120"/>
              </a:rPr>
              <a:t>True</a:t>
            </a:r>
            <a:pPr indent="0" marL="0">
              <a:buNone/>
            </a:pPr>
            <a:r>
              <a:rPr lang="en-US" sz="2800" dirty="0">
                <a:solidFill>
                  <a:srgbClr val="161A33"/>
                </a:solidFill>
                <a:latin typeface="Arial" pitchFamily="34" charset="0"/>
                <a:ea typeface="Arial" pitchFamily="34" charset="-122"/>
                <a:cs typeface="Arial" pitchFamily="34" charset="-120"/>
              </a:rPr>
              <a:t> and </a:t>
            </a:r>
            <a:pPr indent="0" marL="0">
              <a:buNone/>
            </a:pPr>
            <a:r>
              <a:rPr lang="en-US" sz="2800" dirty="0">
                <a:solidFill>
                  <a:srgbClr val="161A33"/>
                </a:solidFill>
                <a:latin typeface="Consolas" pitchFamily="34" charset="0"/>
                <a:ea typeface="Consolas" pitchFamily="34" charset="-122"/>
                <a:cs typeface="Consolas" pitchFamily="34" charset="-120"/>
              </a:rPr>
              <a:t>False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Comparisons give a </a:t>
            </a:r>
            <a:pPr indent="0" marL="0">
              <a:buNone/>
            </a:pPr>
            <a:r>
              <a:rPr lang="en-US" sz="2800" dirty="0">
                <a:solidFill>
                  <a:srgbClr val="161A33"/>
                </a:solidFill>
                <a:latin typeface="Consolas" pitchFamily="34" charset="0"/>
                <a:ea typeface="Consolas" pitchFamily="34" charset="-122"/>
                <a:cs typeface="Consolas" pitchFamily="34" charset="-120"/>
              </a:rPr>
              <a:t>bool</a:t>
            </a:r>
            <a:pPr indent="0" marL="0">
              <a:buNone/>
            </a:pPr>
            <a:r>
              <a:rPr lang="en-US" sz="2800" dirty="0">
                <a:solidFill>
                  <a:srgbClr val="161A33"/>
                </a:solidFill>
                <a:latin typeface="Arial" pitchFamily="34" charset="0"/>
                <a:ea typeface="Arial" pitchFamily="34" charset="-122"/>
                <a:cs typeface="Arial" pitchFamily="34" charset="-120"/>
              </a:rPr>
              <a:t>: </a:t>
            </a:r>
            <a:pPr indent="0" marL="0">
              <a:buNone/>
            </a:pPr>
            <a:r>
              <a:rPr lang="en-US" sz="2800" dirty="0">
                <a:solidFill>
                  <a:srgbClr val="161A33"/>
                </a:solidFill>
                <a:latin typeface="Consolas" pitchFamily="34" charset="0"/>
                <a:ea typeface="Consolas" pitchFamily="34" charset="-122"/>
                <a:cs typeface="Consolas" pitchFamily="34" charset="-120"/>
              </a:rPr>
              <a:t>5 &gt; 3</a:t>
            </a:r>
            <a:pPr indent="0" marL="0">
              <a:buNone/>
            </a:pPr>
            <a:r>
              <a:rPr lang="en-US" sz="2800" dirty="0">
                <a:solidFill>
                  <a:srgbClr val="161A33"/>
                </a:solidFill>
                <a:latin typeface="Arial" pitchFamily="34" charset="0"/>
                <a:ea typeface="Arial" pitchFamily="34" charset="-122"/>
                <a:cs typeface="Arial" pitchFamily="34" charset="-120"/>
              </a:rPr>
              <a:t> is </a:t>
            </a:r>
            <a:pPr indent="0" marL="0">
              <a:buNone/>
            </a:pPr>
            <a:r>
              <a:rPr lang="en-US" sz="2800" dirty="0">
                <a:solidFill>
                  <a:srgbClr val="161A33"/>
                </a:solidFill>
                <a:latin typeface="Consolas" pitchFamily="34" charset="0"/>
                <a:ea typeface="Consolas" pitchFamily="34" charset="-122"/>
                <a:cs typeface="Consolas" pitchFamily="34" charset="-120"/>
              </a:rPr>
              <a:t>True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Capitals matter: true gives a </a:t>
            </a:r>
            <a:pPr indent="0" marL="0">
              <a:buNone/>
            </a:pPr>
            <a:r>
              <a:rPr lang="en-US" sz="2800" dirty="0">
                <a:solidFill>
                  <a:srgbClr val="161A33"/>
                </a:solidFill>
                <a:latin typeface="Consolas" pitchFamily="34" charset="0"/>
                <a:ea typeface="Consolas" pitchFamily="34" charset="-122"/>
                <a:cs typeface="Consolas" pitchFamily="34" charset="-120"/>
              </a:rPr>
              <a:t>NameError</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None</a:t>
            </a:r>
            <a:pPr indent="0" marL="0">
              <a:buNone/>
            </a:pPr>
            <a:r>
              <a:rPr lang="en-US" sz="2800" dirty="0">
                <a:solidFill>
                  <a:srgbClr val="161A33"/>
                </a:solidFill>
                <a:latin typeface="Arial" pitchFamily="34" charset="0"/>
                <a:ea typeface="Arial" pitchFamily="34" charset="-122"/>
                <a:cs typeface="Arial" pitchFamily="34" charset="-120"/>
              </a:rPr>
              <a:t> means no value yet; its type is </a:t>
            </a:r>
            <a:pPr indent="0" marL="0">
              <a:buNone/>
            </a:pPr>
            <a:r>
              <a:rPr lang="en-US" sz="2800" dirty="0">
                <a:solidFill>
                  <a:srgbClr val="161A33"/>
                </a:solidFill>
                <a:latin typeface="Consolas" pitchFamily="34" charset="0"/>
                <a:ea typeface="Consolas" pitchFamily="34" charset="-122"/>
                <a:cs typeface="Consolas" pitchFamily="34" charset="-120"/>
              </a:rPr>
              <a:t>NoneType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Collections: list and tuple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list</a:t>
            </a:r>
            <a:pPr indent="0" marL="0">
              <a:buNone/>
            </a:pPr>
            <a:r>
              <a:rPr lang="en-US" sz="2800" dirty="0">
                <a:solidFill>
                  <a:srgbClr val="161A33"/>
                </a:solidFill>
                <a:latin typeface="Arial" pitchFamily="34" charset="0"/>
                <a:ea typeface="Arial" pitchFamily="34" charset="-122"/>
                <a:cs typeface="Arial" pitchFamily="34" charset="-120"/>
              </a:rPr>
              <a:t>: ordered and changeable: </a:t>
            </a:r>
            <a:pPr indent="0" marL="0">
              <a:buNone/>
            </a:pPr>
            <a:r>
              <a:rPr lang="en-US" sz="2800" dirty="0">
                <a:solidFill>
                  <a:srgbClr val="161A33"/>
                </a:solidFill>
                <a:latin typeface="Consolas" pitchFamily="34" charset="0"/>
                <a:ea typeface="Consolas" pitchFamily="34" charset="-122"/>
                <a:cs typeface="Consolas" pitchFamily="34" charset="-120"/>
              </a:rPr>
              <a:t>marks = [78, 91, 85]</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marks.append(66)</a:t>
            </a:r>
            <a:pPr indent="0" marL="0">
              <a:buNone/>
            </a:pPr>
            <a:r>
              <a:rPr lang="en-US" sz="2800" dirty="0">
                <a:solidFill>
                  <a:srgbClr val="161A33"/>
                </a:solidFill>
                <a:latin typeface="Arial" pitchFamily="34" charset="0"/>
                <a:ea typeface="Arial" pitchFamily="34" charset="-122"/>
                <a:cs typeface="Arial" pitchFamily="34" charset="-120"/>
              </a:rPr>
              <a:t> adds an item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Positions start at </a:t>
            </a:r>
            <a:pPr indent="0" marL="0">
              <a:buNone/>
            </a:pPr>
            <a:r>
              <a:rPr lang="en-US" sz="2800" dirty="0">
                <a:solidFill>
                  <a:srgbClr val="161A33"/>
                </a:solidFill>
                <a:latin typeface="Consolas" pitchFamily="34" charset="0"/>
                <a:ea typeface="Consolas" pitchFamily="34" charset="-122"/>
                <a:cs typeface="Consolas" pitchFamily="34" charset="-120"/>
              </a:rPr>
              <a:t>0</a:t>
            </a:r>
            <a:pPr indent="0" marL="0">
              <a:buNone/>
            </a:pPr>
            <a:r>
              <a:rPr lang="en-US" sz="2800" dirty="0">
                <a:solidFill>
                  <a:srgbClr val="161A33"/>
                </a:solidFill>
                <a:latin typeface="Arial" pitchFamily="34" charset="0"/>
                <a:ea typeface="Arial" pitchFamily="34" charset="-122"/>
                <a:cs typeface="Arial" pitchFamily="34" charset="-120"/>
              </a:rPr>
              <a:t>: </a:t>
            </a:r>
            <a:pPr indent="0" marL="0">
              <a:buNone/>
            </a:pPr>
            <a:r>
              <a:rPr lang="en-US" sz="2800" dirty="0">
                <a:solidFill>
                  <a:srgbClr val="161A33"/>
                </a:solidFill>
                <a:latin typeface="Consolas" pitchFamily="34" charset="0"/>
                <a:ea typeface="Consolas" pitchFamily="34" charset="-122"/>
                <a:cs typeface="Consolas" pitchFamily="34" charset="-120"/>
              </a:rPr>
              <a:t>marks[0]</a:t>
            </a:r>
            <a:pPr indent="0" marL="0">
              <a:buNone/>
            </a:pPr>
            <a:r>
              <a:rPr lang="en-US" sz="2800" dirty="0">
                <a:solidFill>
                  <a:srgbClr val="161A33"/>
                </a:solidFill>
                <a:latin typeface="Arial" pitchFamily="34" charset="0"/>
                <a:ea typeface="Arial" pitchFamily="34" charset="-122"/>
                <a:cs typeface="Arial" pitchFamily="34" charset="-120"/>
              </a:rPr>
              <a:t> is </a:t>
            </a:r>
            <a:pPr indent="0" marL="0">
              <a:buNone/>
            </a:pPr>
            <a:r>
              <a:rPr lang="en-US" sz="2800" dirty="0">
                <a:solidFill>
                  <a:srgbClr val="161A33"/>
                </a:solidFill>
                <a:latin typeface="Consolas" pitchFamily="34" charset="0"/>
                <a:ea typeface="Consolas" pitchFamily="34" charset="-122"/>
                <a:cs typeface="Consolas" pitchFamily="34" charset="-120"/>
              </a:rPr>
              <a:t>78</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tuple</a:t>
            </a:r>
            <a:pPr indent="0" marL="0">
              <a:buNone/>
            </a:pPr>
            <a:r>
              <a:rPr lang="en-US" sz="2800" dirty="0">
                <a:solidFill>
                  <a:srgbClr val="161A33"/>
                </a:solidFill>
                <a:latin typeface="Arial" pitchFamily="34" charset="0"/>
                <a:ea typeface="Arial" pitchFamily="34" charset="-122"/>
                <a:cs typeface="Arial" pitchFamily="34" charset="-120"/>
              </a:rPr>
              <a:t>: ordered but fixed: </a:t>
            </a:r>
            <a:pPr indent="0" marL="0">
              <a:buNone/>
            </a:pPr>
            <a:r>
              <a:rPr lang="en-US" sz="2800" dirty="0">
                <a:solidFill>
                  <a:srgbClr val="161A33"/>
                </a:solidFill>
                <a:latin typeface="Consolas" pitchFamily="34" charset="0"/>
                <a:ea typeface="Consolas" pitchFamily="34" charset="-122"/>
                <a:cs typeface="Consolas" pitchFamily="34" charset="-120"/>
              </a:rPr>
              <a:t>point = (3, 4)</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Collections: dict and set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dict</a:t>
            </a:r>
            <a:pPr indent="0" marL="0">
              <a:buNone/>
            </a:pPr>
            <a:r>
              <a:rPr lang="en-US" sz="2800" dirty="0">
                <a:solidFill>
                  <a:srgbClr val="161A33"/>
                </a:solidFill>
                <a:latin typeface="Arial" pitchFamily="34" charset="0"/>
                <a:ea typeface="Arial" pitchFamily="34" charset="-122"/>
                <a:cs typeface="Arial" pitchFamily="34" charset="-120"/>
              </a:rPr>
              <a:t>: key–value pairs: </a:t>
            </a:r>
            <a:pPr indent="0" marL="0">
              <a:buNone/>
            </a:pPr>
            <a:r>
              <a:rPr lang="en-US" sz="2800" dirty="0">
                <a:solidFill>
                  <a:srgbClr val="161A33"/>
                </a:solidFill>
                <a:latin typeface="Consolas" pitchFamily="34" charset="0"/>
                <a:ea typeface="Consolas" pitchFamily="34" charset="-122"/>
                <a:cs typeface="Consolas" pitchFamily="34" charset="-120"/>
              </a:rPr>
              <a:t>student = {'name': 'Asha', 'age': 14}</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Look up by key: </a:t>
            </a:r>
            <a:pPr indent="0" marL="0">
              <a:buNone/>
            </a:pPr>
            <a:r>
              <a:rPr lang="en-US" sz="2800" dirty="0">
                <a:solidFill>
                  <a:srgbClr val="161A33"/>
                </a:solidFill>
                <a:latin typeface="Consolas" pitchFamily="34" charset="0"/>
                <a:ea typeface="Consolas" pitchFamily="34" charset="-122"/>
                <a:cs typeface="Consolas" pitchFamily="34" charset="-120"/>
              </a:rPr>
              <a:t>student['name']</a:t>
            </a:r>
            <a:pPr indent="0" marL="0">
              <a:buNone/>
            </a:pPr>
            <a:r>
              <a:rPr lang="en-US" sz="2800" dirty="0">
                <a:solidFill>
                  <a:srgbClr val="161A33"/>
                </a:solidFill>
                <a:latin typeface="Arial" pitchFamily="34" charset="0"/>
                <a:ea typeface="Arial" pitchFamily="34" charset="-122"/>
                <a:cs typeface="Arial" pitchFamily="34" charset="-120"/>
              </a:rPr>
              <a:t> gives </a:t>
            </a:r>
            <a:pPr indent="0" marL="0">
              <a:buNone/>
            </a:pPr>
            <a:r>
              <a:rPr lang="en-US" sz="2800" dirty="0">
                <a:solidFill>
                  <a:srgbClr val="161A33"/>
                </a:solidFill>
                <a:latin typeface="Consolas" pitchFamily="34" charset="0"/>
                <a:ea typeface="Consolas" pitchFamily="34" charset="-122"/>
                <a:cs typeface="Consolas" pitchFamily="34" charset="-120"/>
              </a:rPr>
              <a:t>'Asha'</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set</a:t>
            </a:r>
            <a:pPr indent="0" marL="0">
              <a:buNone/>
            </a:pPr>
            <a:r>
              <a:rPr lang="en-US" sz="2800" dirty="0">
                <a:solidFill>
                  <a:srgbClr val="161A33"/>
                </a:solidFill>
                <a:latin typeface="Arial" pitchFamily="34" charset="0"/>
                <a:ea typeface="Arial" pitchFamily="34" charset="-122"/>
                <a:cs typeface="Arial" pitchFamily="34" charset="-120"/>
              </a:rPr>
              <a:t>: unique items, no fixed order</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{2, 3, 3}</a:t>
            </a:r>
            <a:pPr indent="0" marL="0">
              <a:buNone/>
            </a:pPr>
            <a:r>
              <a:rPr lang="en-US" sz="2800" dirty="0">
                <a:solidFill>
                  <a:srgbClr val="161A33"/>
                </a:solidFill>
                <a:latin typeface="Arial" pitchFamily="34" charset="0"/>
                <a:ea typeface="Arial" pitchFamily="34" charset="-122"/>
                <a:cs typeface="Arial" pitchFamily="34" charset="-120"/>
              </a:rPr>
              <a:t> becomes </a:t>
            </a:r>
            <a:pPr indent="0" marL="0">
              <a:buNone/>
            </a:pPr>
            <a:r>
              <a:rPr lang="en-US" sz="2800" dirty="0">
                <a:solidFill>
                  <a:srgbClr val="161A33"/>
                </a:solidFill>
                <a:latin typeface="Consolas" pitchFamily="34" charset="0"/>
                <a:ea typeface="Consolas" pitchFamily="34" charset="-122"/>
                <a:cs typeface="Consolas" pitchFamily="34" charset="-120"/>
              </a:rPr>
              <a:t>{2, 3}</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Can it change after it is made?</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Mutable</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list</a:t>
            </a:r>
            <a:endParaRPr lang="en-US" sz="2400" dirty="0"/>
          </a:p>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dict</a:t>
            </a:r>
            <a:endParaRPr lang="en-US" sz="2400" dirty="0"/>
          </a:p>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set</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Immutable</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int, float</a:t>
            </a:r>
            <a:pPr indent="0" marL="0">
              <a:buNone/>
            </a:pPr>
            <a:r>
              <a:rPr lang="en-US" sz="2400" dirty="0">
                <a:solidFill>
                  <a:srgbClr val="161A33"/>
                </a:solidFill>
                <a:latin typeface="Arial" pitchFamily="34" charset="0"/>
                <a:ea typeface="Arial" pitchFamily="34" charset="-122"/>
                <a:cs typeface="Arial" pitchFamily="34" charset="-120"/>
              </a:rPr>
              <a:t> and </a:t>
            </a:r>
            <a:pPr indent="0" marL="0">
              <a:buNone/>
            </a:pPr>
            <a:r>
              <a:rPr lang="en-US" sz="2400" dirty="0">
                <a:solidFill>
                  <a:srgbClr val="161A33"/>
                </a:solidFill>
                <a:latin typeface="Consolas" pitchFamily="34" charset="0"/>
                <a:ea typeface="Consolas" pitchFamily="34" charset="-122"/>
                <a:cs typeface="Consolas" pitchFamily="34" charset="-120"/>
              </a:rPr>
              <a:t>bool</a:t>
            </a:r>
            <a:endParaRPr lang="en-US" sz="2400" dirty="0"/>
          </a:p>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str</a:t>
            </a:r>
            <a:endParaRPr lang="en-US" sz="2400" dirty="0"/>
          </a:p>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tuple</a:t>
            </a:r>
            <a:endParaRPr lang="en-US" sz="2400" dirty="0"/>
          </a:p>
          <a:p>
            <a:pPr marL="304800" indent="-304800">
              <a:spcAft>
                <a:spcPts val="1300"/>
              </a:spcAft>
              <a:buSzPct val="100000"/>
              <a:buChar char="•"/>
            </a:pPr>
            <a:r>
              <a:rPr lang="en-US" sz="2400" dirty="0">
                <a:solidFill>
                  <a:srgbClr val="161A33"/>
                </a:solidFill>
                <a:latin typeface="Consolas" pitchFamily="34" charset="0"/>
                <a:ea typeface="Consolas" pitchFamily="34" charset="-122"/>
                <a:cs typeface="Consolas" pitchFamily="34" charset="-120"/>
              </a:rPr>
              <a:t>None</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Checking types with type()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type(42) → &lt;class 'int'&gt;</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type(3.14) → &lt;class 'float'&gt;</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type('42') → &lt;class 'str'&gt;</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type([1, 2]) → &lt;class 'list'&gt;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Dynamic typing</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name can refer to a value of any type</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x = 5</a:t>
            </a:r>
            <a:pPr indent="0" marL="0">
              <a:buNone/>
            </a:pPr>
            <a:r>
              <a:rPr lang="en-US" sz="2800" dirty="0">
                <a:solidFill>
                  <a:srgbClr val="161A33"/>
                </a:solidFill>
                <a:latin typeface="Arial" pitchFamily="34" charset="0"/>
                <a:ea typeface="Arial" pitchFamily="34" charset="-122"/>
                <a:cs typeface="Arial" pitchFamily="34" charset="-120"/>
              </a:rPr>
              <a:t>, then </a:t>
            </a:r>
            <a:pPr indent="0" marL="0">
              <a:buNone/>
            </a:pPr>
            <a:r>
              <a:rPr lang="en-US" sz="2800" dirty="0">
                <a:solidFill>
                  <a:srgbClr val="161A33"/>
                </a:solidFill>
                <a:latin typeface="Consolas" pitchFamily="34" charset="0"/>
                <a:ea typeface="Consolas" pitchFamily="34" charset="-122"/>
                <a:cs typeface="Consolas" pitchFamily="34" charset="-120"/>
              </a:rPr>
              <a:t>x = 'five'</a:t>
            </a:r>
            <a:pPr indent="0" marL="0">
              <a:buNone/>
            </a:pPr>
            <a:r>
              <a:rPr lang="en-US" sz="2800" dirty="0">
                <a:solidFill>
                  <a:srgbClr val="161A33"/>
                </a:solidFill>
                <a:latin typeface="Arial" pitchFamily="34" charset="0"/>
                <a:ea typeface="Arial" pitchFamily="34" charset="-122"/>
                <a:cs typeface="Arial" pitchFamily="34" charset="-120"/>
              </a:rPr>
              <a:t> is allowed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value has the type, not the name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Check with </a:t>
            </a:r>
            <a:pPr indent="0" marL="0">
              <a:buNone/>
            </a:pPr>
            <a:r>
              <a:rPr lang="en-US" sz="2800" dirty="0">
                <a:solidFill>
                  <a:srgbClr val="161A33"/>
                </a:solidFill>
                <a:latin typeface="Consolas" pitchFamily="34" charset="0"/>
                <a:ea typeface="Consolas" pitchFamily="34" charset="-122"/>
                <a:cs typeface="Consolas" pitchFamily="34" charset="-120"/>
              </a:rPr>
              <a:t>type(x)</a:t>
            </a:r>
            <a:pPr indent="0" marL="0">
              <a:buNone/>
            </a:pPr>
            <a:r>
              <a:rPr lang="en-US" sz="2800" dirty="0">
                <a:solidFill>
                  <a:srgbClr val="161A33"/>
                </a:solidFill>
                <a:latin typeface="Arial" pitchFamily="34" charset="0"/>
                <a:ea typeface="Arial" pitchFamily="34" charset="-122"/>
                <a:cs typeface="Arial" pitchFamily="34" charset="-120"/>
              </a:rPr>
              <a:t> when unsure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Converting between types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int('25')</a:t>
            </a:r>
            <a:pPr indent="0" marL="0">
              <a:buNone/>
            </a:pPr>
            <a:r>
              <a:rPr lang="en-US" sz="2800" dirty="0">
                <a:solidFill>
                  <a:srgbClr val="161A33"/>
                </a:solidFill>
                <a:latin typeface="Arial" pitchFamily="34" charset="0"/>
                <a:ea typeface="Arial" pitchFamily="34" charset="-122"/>
                <a:cs typeface="Arial" pitchFamily="34" charset="-120"/>
              </a:rPr>
              <a:t> gives </a:t>
            </a:r>
            <a:pPr indent="0" marL="0">
              <a:buNone/>
            </a:pPr>
            <a:r>
              <a:rPr lang="en-US" sz="2800" dirty="0">
                <a:solidFill>
                  <a:srgbClr val="161A33"/>
                </a:solidFill>
                <a:latin typeface="Consolas" pitchFamily="34" charset="0"/>
                <a:ea typeface="Consolas" pitchFamily="34" charset="-122"/>
                <a:cs typeface="Consolas" pitchFamily="34" charset="-120"/>
              </a:rPr>
              <a:t>25</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float('3.5')</a:t>
            </a:r>
            <a:pPr indent="0" marL="0">
              <a:buNone/>
            </a:pPr>
            <a:r>
              <a:rPr lang="en-US" sz="2800" dirty="0">
                <a:solidFill>
                  <a:srgbClr val="161A33"/>
                </a:solidFill>
                <a:latin typeface="Arial" pitchFamily="34" charset="0"/>
                <a:ea typeface="Arial" pitchFamily="34" charset="-122"/>
                <a:cs typeface="Arial" pitchFamily="34" charset="-120"/>
              </a:rPr>
              <a:t> gives </a:t>
            </a:r>
            <a:pPr indent="0" marL="0">
              <a:buNone/>
            </a:pPr>
            <a:r>
              <a:rPr lang="en-US" sz="2800" dirty="0">
                <a:solidFill>
                  <a:srgbClr val="161A33"/>
                </a:solidFill>
                <a:latin typeface="Consolas" pitchFamily="34" charset="0"/>
                <a:ea typeface="Consolas" pitchFamily="34" charset="-122"/>
                <a:cs typeface="Consolas" pitchFamily="34" charset="-120"/>
              </a:rPr>
              <a:t>3.5</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str(45)</a:t>
            </a:r>
            <a:pPr indent="0" marL="0">
              <a:buNone/>
            </a:pPr>
            <a:r>
              <a:rPr lang="en-US" sz="2800" dirty="0">
                <a:solidFill>
                  <a:srgbClr val="161A33"/>
                </a:solidFill>
                <a:latin typeface="Arial" pitchFamily="34" charset="0"/>
                <a:ea typeface="Arial" pitchFamily="34" charset="-122"/>
                <a:cs typeface="Arial" pitchFamily="34" charset="-120"/>
              </a:rPr>
              <a:t> gives </a:t>
            </a:r>
            <a:pPr indent="0" marL="0">
              <a:buNone/>
            </a:pPr>
            <a:r>
              <a:rPr lang="en-US" sz="2800" dirty="0">
                <a:solidFill>
                  <a:srgbClr val="161A33"/>
                </a:solidFill>
                <a:latin typeface="Consolas" pitchFamily="34" charset="0"/>
                <a:ea typeface="Consolas" pitchFamily="34" charset="-122"/>
                <a:cs typeface="Consolas" pitchFamily="34" charset="-120"/>
              </a:rPr>
              <a:t>'45'</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int('abc')</a:t>
            </a:r>
            <a:pPr indent="0" marL="0">
              <a:buNone/>
            </a:pPr>
            <a:r>
              <a:rPr lang="en-US" sz="2800" dirty="0">
                <a:solidFill>
                  <a:srgbClr val="161A33"/>
                </a:solidFill>
                <a:latin typeface="Arial" pitchFamily="34" charset="0"/>
                <a:ea typeface="Arial" pitchFamily="34" charset="-122"/>
                <a:cs typeface="Arial" pitchFamily="34" charset="-120"/>
              </a:rPr>
              <a:t> raises a </a:t>
            </a:r>
            <a:pPr indent="0" marL="0">
              <a:buNone/>
            </a:pPr>
            <a:r>
              <a:rPr lang="en-US" sz="2800" dirty="0">
                <a:solidFill>
                  <a:srgbClr val="161A33"/>
                </a:solidFill>
                <a:latin typeface="Consolas" pitchFamily="34" charset="0"/>
                <a:ea typeface="Consolas" pitchFamily="34" charset="-122"/>
                <a:cs typeface="Consolas" pitchFamily="34" charset="-120"/>
              </a:rPr>
              <a:t>ValueError</a:t>
            </a:r>
            <a:endParaRPr lang="en-US" sz="2800" dirty="0"/>
          </a:p>
          <a:p>
            <a:pPr marL="304800" indent="-304800">
              <a:spcAft>
                <a:spcPts val="1500"/>
              </a:spcAft>
              <a:buSzPct val="100000"/>
              <a:buChar char="•"/>
            </a:pPr>
            <a:r>
              <a:rPr lang="en-US" sz="2800" dirty="0">
                <a:solidFill>
                  <a:srgbClr val="161A33"/>
                </a:solidFill>
                <a:latin typeface="Consolas" pitchFamily="34" charset="0"/>
                <a:ea typeface="Consolas" pitchFamily="34" charset="-122"/>
                <a:cs typeface="Consolas" pitchFamily="34" charset="-120"/>
              </a:rPr>
              <a:t>input()</a:t>
            </a:r>
            <a:pPr indent="0" marL="0">
              <a:buNone/>
            </a:pPr>
            <a:r>
              <a:rPr lang="en-US" sz="2800" dirty="0">
                <a:solidFill>
                  <a:srgbClr val="161A33"/>
                </a:solidFill>
                <a:latin typeface="Arial" pitchFamily="34" charset="0"/>
                <a:ea typeface="Arial" pitchFamily="34" charset="-122"/>
                <a:cs typeface="Arial" pitchFamily="34" charset="-120"/>
              </a:rPr>
              <a:t> always returns a </a:t>
            </a:r>
            <a:pPr indent="0" marL="0">
              <a:buNone/>
            </a:pPr>
            <a:r>
              <a:rPr lang="en-US" sz="2800" dirty="0">
                <a:solidFill>
                  <a:srgbClr val="161A33"/>
                </a:solidFill>
                <a:latin typeface="Consolas" pitchFamily="34" charset="0"/>
                <a:ea typeface="Consolas" pitchFamily="34" charset="-122"/>
                <a:cs typeface="Consolas" pitchFamily="34" charset="-120"/>
              </a:rPr>
              <a:t>str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 canteen bill in code</a:t>
            </a:r>
            <a:endParaRPr lang="en-US" sz="3400" dirty="0"/>
          </a:p>
        </p:txBody>
      </p:sp>
      <p:sp>
        <p:nvSpPr>
          <p:cNvPr id="4" name="Shape 1"/>
          <p:cNvSpPr/>
          <p:nvPr/>
        </p:nvSpPr>
        <p:spPr>
          <a:xfrm>
            <a:off x="731520" y="2011680"/>
            <a:ext cx="10698480" cy="2834640"/>
          </a:xfrm>
          <a:prstGeom prst="roundRect">
            <a:avLst>
              <a:gd name="adj" fmla="val 4839"/>
            </a:avLst>
          </a:prstGeom>
          <a:solidFill>
            <a:srgbClr val="161A33"/>
          </a:solidFill>
          <a:ln w="12700">
            <a:solidFill>
              <a:srgbClr val="161A33"/>
            </a:solidFill>
            <a:prstDash val="solid"/>
          </a:ln>
        </p:spPr>
      </p:sp>
      <p:sp>
        <p:nvSpPr>
          <p:cNvPr id="5" name="Shape 2"/>
          <p:cNvSpPr/>
          <p:nvPr/>
        </p:nvSpPr>
        <p:spPr>
          <a:xfrm>
            <a:off x="731520" y="2011680"/>
            <a:ext cx="109728" cy="2834640"/>
          </a:xfrm>
          <a:prstGeom prst="rect">
            <a:avLst/>
          </a:prstGeom>
          <a:solidFill>
            <a:srgbClr val="FF7A59"/>
          </a:solidFill>
          <a:ln w="12700">
            <a:solidFill>
              <a:srgbClr val="FF7A59"/>
            </a:solidFill>
            <a:prstDash val="solid"/>
          </a:ln>
        </p:spPr>
      </p:sp>
      <p:sp>
        <p:nvSpPr>
          <p:cNvPr id="6" name="Text 3"/>
          <p:cNvSpPr/>
          <p:nvPr/>
        </p:nvSpPr>
        <p:spPr>
          <a:xfrm>
            <a:off x="1097280" y="2148840"/>
            <a:ext cx="10149840" cy="2011680"/>
          </a:xfrm>
          <a:prstGeom prst="rect">
            <a:avLst/>
          </a:prstGeom>
          <a:noFill/>
          <a:ln/>
        </p:spPr>
        <p:txBody>
          <a:bodyPr wrap="square" lIns="0" tIns="0" rIns="0" bIns="0" rtlCol="0" anchor="t"/>
          <a:lstStyle/>
          <a:p>
            <a:pPr indent="0" marL="0">
              <a:buNone/>
            </a:pPr>
            <a:r>
              <a:rPr lang="en-US" sz="2200" dirty="0">
                <a:solidFill>
                  <a:srgbClr val="F3F4FB"/>
                </a:solidFill>
                <a:latin typeface="Consolas" pitchFamily="34" charset="0"/>
                <a:ea typeface="Consolas" pitchFamily="34" charset="-122"/>
                <a:cs typeface="Consolas" pitchFamily="34" charset="-120"/>
              </a:rPr>
              <a:t>price = </a:t>
            </a:r>
            <a:pPr indent="0" marL="0">
              <a:buNone/>
            </a:pPr>
            <a:r>
              <a:rPr lang="en-US" sz="2200" dirty="0">
                <a:solidFill>
                  <a:srgbClr val="A9B3FF"/>
                </a:solidFill>
                <a:latin typeface="Consolas" pitchFamily="34" charset="0"/>
                <a:ea typeface="Consolas" pitchFamily="34" charset="-122"/>
                <a:cs typeface="Consolas" pitchFamily="34" charset="-120"/>
              </a:rPr>
              <a:t>45</a:t>
            </a:r>
            <a:endParaRPr lang="en-US" sz="2200" dirty="0"/>
          </a:p>
          <a:p>
            <a:pPr indent="0" marL="0">
              <a:buNone/>
            </a:pPr>
            <a:r>
              <a:rPr lang="en-US" sz="2200" dirty="0">
                <a:solidFill>
                  <a:srgbClr val="F3F4FB"/>
                </a:solidFill>
                <a:latin typeface="Consolas" pitchFamily="34" charset="0"/>
                <a:ea typeface="Consolas" pitchFamily="34" charset="-122"/>
                <a:cs typeface="Consolas" pitchFamily="34" charset="-120"/>
              </a:rPr>
              <a:t>qty = </a:t>
            </a:r>
            <a:pPr indent="0" marL="0">
              <a:buNone/>
            </a:pPr>
            <a:r>
              <a:rPr lang="en-US" sz="2200" dirty="0">
                <a:solidFill>
                  <a:srgbClr val="7DD3C0"/>
                </a:solidFill>
                <a:latin typeface="Consolas" pitchFamily="34" charset="0"/>
                <a:ea typeface="Consolas" pitchFamily="34" charset="-122"/>
                <a:cs typeface="Consolas" pitchFamily="34" charset="-120"/>
              </a:rPr>
              <a:t>int</a:t>
            </a:r>
            <a:pPr indent="0" marL="0">
              <a:buNone/>
            </a:pPr>
            <a:r>
              <a:rPr lang="en-US" sz="2200" dirty="0">
                <a:solidFill>
                  <a:srgbClr val="F3F4FB"/>
                </a:solidFill>
                <a:latin typeface="Consolas" pitchFamily="34" charset="0"/>
                <a:ea typeface="Consolas" pitchFamily="34" charset="-122"/>
                <a:cs typeface="Consolas" pitchFamily="34" charset="-120"/>
              </a:rPr>
              <a:t>(</a:t>
            </a:r>
            <a:pPr indent="0" marL="0">
              <a:buNone/>
            </a:pPr>
            <a:r>
              <a:rPr lang="en-US" sz="2200" dirty="0">
                <a:solidFill>
                  <a:srgbClr val="FFB199"/>
                </a:solidFill>
                <a:latin typeface="Consolas" pitchFamily="34" charset="0"/>
                <a:ea typeface="Consolas" pitchFamily="34" charset="-122"/>
                <a:cs typeface="Consolas" pitchFamily="34" charset="-120"/>
              </a:rPr>
              <a:t>'3'</a:t>
            </a:r>
            <a:pPr indent="0" marL="0">
              <a:buNone/>
            </a:pPr>
            <a:r>
              <a:rPr lang="en-US" sz="2200" dirty="0">
                <a:solidFill>
                  <a:srgbClr val="F3F4FB"/>
                </a:solidFill>
                <a:latin typeface="Consolas" pitchFamily="34" charset="0"/>
                <a:ea typeface="Consolas" pitchFamily="34" charset="-122"/>
                <a:cs typeface="Consolas" pitchFamily="34" charset="-120"/>
              </a:rPr>
              <a:t>)</a:t>
            </a:r>
            <a:endParaRPr lang="en-US" sz="2200" dirty="0"/>
          </a:p>
          <a:p>
            <a:pPr indent="0" marL="0">
              <a:buNone/>
            </a:pPr>
            <a:r>
              <a:rPr lang="en-US" sz="2200" dirty="0">
                <a:solidFill>
                  <a:srgbClr val="F3F4FB"/>
                </a:solidFill>
                <a:latin typeface="Consolas" pitchFamily="34" charset="0"/>
                <a:ea typeface="Consolas" pitchFamily="34" charset="-122"/>
                <a:cs typeface="Consolas" pitchFamily="34" charset="-120"/>
              </a:rPr>
              <a:t>total = price * qty</a:t>
            </a:r>
            <a:endParaRPr lang="en-US" sz="2200" dirty="0"/>
          </a:p>
          <a:p>
            <a:pPr indent="0" marL="0">
              <a:buNone/>
            </a:pPr>
            <a:r>
              <a:rPr lang="en-US" sz="2200" dirty="0">
                <a:solidFill>
                  <a:srgbClr val="7DD3C0"/>
                </a:solidFill>
                <a:latin typeface="Consolas" pitchFamily="34" charset="0"/>
                <a:ea typeface="Consolas" pitchFamily="34" charset="-122"/>
                <a:cs typeface="Consolas" pitchFamily="34" charset="-120"/>
              </a:rPr>
              <a:t>print</a:t>
            </a:r>
            <a:pPr indent="0" marL="0">
              <a:buNone/>
            </a:pPr>
            <a:r>
              <a:rPr lang="en-US" sz="2200" dirty="0">
                <a:solidFill>
                  <a:srgbClr val="F3F4FB"/>
                </a:solidFill>
                <a:latin typeface="Consolas" pitchFamily="34" charset="0"/>
                <a:ea typeface="Consolas" pitchFamily="34" charset="-122"/>
                <a:cs typeface="Consolas" pitchFamily="34" charset="-120"/>
              </a:rPr>
              <a:t>(</a:t>
            </a:r>
            <a:pPr indent="0" marL="0">
              <a:buNone/>
            </a:pPr>
            <a:r>
              <a:rPr lang="en-US" sz="2200" dirty="0">
                <a:solidFill>
                  <a:srgbClr val="FFB199"/>
                </a:solidFill>
                <a:latin typeface="Consolas" pitchFamily="34" charset="0"/>
                <a:ea typeface="Consolas" pitchFamily="34" charset="-122"/>
                <a:cs typeface="Consolas" pitchFamily="34" charset="-120"/>
              </a:rPr>
              <a:t>f'Total: Rs {total}'</a:t>
            </a:r>
            <a:pPr indent="0" marL="0">
              <a:buNone/>
            </a:pPr>
            <a:r>
              <a:rPr lang="en-US" sz="2200" dirty="0">
                <a:solidFill>
                  <a:srgbClr val="F3F4FB"/>
                </a:solidFill>
                <a:latin typeface="Consolas" pitchFamily="34" charset="0"/>
                <a:ea typeface="Consolas" pitchFamily="34" charset="-122"/>
                <a:cs typeface="Consolas" pitchFamily="34" charset="-120"/>
              </a:rPr>
              <a:t>)</a:t>
            </a:r>
            <a:endParaRPr lang="en-US" sz="2200" dirty="0"/>
          </a:p>
        </p:txBody>
      </p:sp>
      <p:sp>
        <p:nvSpPr>
          <p:cNvPr id="7" name="Text 4"/>
          <p:cNvSpPr/>
          <p:nvPr/>
        </p:nvSpPr>
        <p:spPr>
          <a:xfrm>
            <a:off x="1097280" y="4251960"/>
            <a:ext cx="10149840" cy="457200"/>
          </a:xfrm>
          <a:prstGeom prst="rect">
            <a:avLst/>
          </a:prstGeom>
          <a:noFill/>
          <a:ln/>
        </p:spPr>
        <p:txBody>
          <a:bodyPr wrap="square" lIns="0" tIns="0" rIns="0" bIns="0" rtlCol="0" anchor="ctr"/>
          <a:lstStyle/>
          <a:p>
            <a:pPr indent="0" marL="0">
              <a:buNone/>
            </a:pPr>
            <a:r>
              <a:rPr lang="en-US" sz="1300" b="1" dirty="0">
                <a:solidFill>
                  <a:srgbClr val="FFB199"/>
                </a:solidFill>
                <a:latin typeface="Arial" pitchFamily="34" charset="0"/>
                <a:ea typeface="Arial" pitchFamily="34" charset="-122"/>
                <a:cs typeface="Arial" pitchFamily="34" charset="-120"/>
              </a:rPr>
              <a:t>OUTPUT   </a:t>
            </a:r>
            <a:pPr indent="0" marL="0">
              <a:buNone/>
            </a:pPr>
            <a:r>
              <a:rPr lang="en-US" sz="2000" dirty="0">
                <a:solidFill>
                  <a:srgbClr val="F3F4FB"/>
                </a:solidFill>
                <a:latin typeface="Consolas" pitchFamily="34" charset="0"/>
                <a:ea typeface="Consolas" pitchFamily="34" charset="-122"/>
                <a:cs typeface="Consolas" pitchFamily="34" charset="-120"/>
              </a:rPr>
              <a:t>Total: Rs 135</a:t>
            </a:r>
            <a:endParaRPr lang="en-US" sz="13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Which of these is a valid variable name in Python?</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Consolas" pitchFamily="34" charset="0"/>
                <a:ea typeface="Consolas" pitchFamily="34" charset="-122"/>
                <a:cs typeface="Consolas" pitchFamily="34" charset="-120"/>
              </a:rPr>
              <a:t>2nd_place</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Consolas" pitchFamily="34" charset="0"/>
                <a:ea typeface="Consolas" pitchFamily="34" charset="-122"/>
                <a:cs typeface="Consolas" pitchFamily="34" charset="-120"/>
              </a:rPr>
              <a:t>total-score</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Consolas" pitchFamily="34" charset="0"/>
                <a:ea typeface="Consolas" pitchFamily="34" charset="-122"/>
                <a:cs typeface="Consolas" pitchFamily="34" charset="-120"/>
              </a:rPr>
              <a:t>student_name</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Consolas" pitchFamily="34" charset="0"/>
                <a:ea typeface="Consolas" pitchFamily="34" charset="-122"/>
                <a:cs typeface="Consolas" pitchFamily="34" charset="-120"/>
              </a:rPr>
              <a:t>class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variable is a name that refers to a value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Names: letters, digits, underscores; no leading digit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Core types: </a:t>
            </a:r>
            <a:pPr indent="0" marL="0">
              <a:buNone/>
            </a:pPr>
            <a:r>
              <a:rPr lang="en-US" sz="2800" dirty="0">
                <a:solidFill>
                  <a:srgbClr val="161A33"/>
                </a:solidFill>
                <a:latin typeface="Consolas" pitchFamily="34" charset="0"/>
                <a:ea typeface="Consolas" pitchFamily="34" charset="-122"/>
                <a:cs typeface="Consolas" pitchFamily="34" charset="-120"/>
              </a:rPr>
              <a:t>int, float, str, bool, None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Collections: </a:t>
            </a:r>
            <a:pPr indent="0" marL="0">
              <a:buNone/>
            </a:pPr>
            <a:r>
              <a:rPr lang="en-US" sz="2800" dirty="0">
                <a:solidFill>
                  <a:srgbClr val="161A33"/>
                </a:solidFill>
                <a:latin typeface="Consolas" pitchFamily="34" charset="0"/>
                <a:ea typeface="Consolas" pitchFamily="34" charset="-122"/>
                <a:cs typeface="Consolas" pitchFamily="34" charset="-120"/>
              </a:rPr>
              <a:t>list, tuple, dict, set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 </a:t>
            </a:r>
            <a:pPr indent="0" marL="0">
              <a:buNone/>
            </a:pPr>
            <a:r>
              <a:rPr lang="en-US" sz="2800" dirty="0">
                <a:solidFill>
                  <a:srgbClr val="161A33"/>
                </a:solidFill>
                <a:latin typeface="Consolas" pitchFamily="34" charset="0"/>
                <a:ea typeface="Consolas" pitchFamily="34" charset="-122"/>
                <a:cs typeface="Consolas" pitchFamily="34" charset="-120"/>
              </a:rPr>
              <a:t>type()</a:t>
            </a:r>
            <a:pPr indent="0" marL="0">
              <a:buNone/>
            </a:pPr>
            <a:r>
              <a:rPr lang="en-US" sz="2800" dirty="0">
                <a:solidFill>
                  <a:srgbClr val="161A33"/>
                </a:solidFill>
                <a:latin typeface="Arial" pitchFamily="34" charset="0"/>
                <a:ea typeface="Arial" pitchFamily="34" charset="-122"/>
                <a:cs typeface="Arial" pitchFamily="34" charset="-120"/>
              </a:rPr>
              <a:t> to check and </a:t>
            </a:r>
            <a:pPr indent="0" marL="0">
              <a:buNone/>
            </a:pPr>
            <a:r>
              <a:rPr lang="en-US" sz="2800" dirty="0">
                <a:solidFill>
                  <a:srgbClr val="161A33"/>
                </a:solidFill>
                <a:latin typeface="Consolas" pitchFamily="34" charset="0"/>
                <a:ea typeface="Consolas" pitchFamily="34" charset="-122"/>
                <a:cs typeface="Consolas" pitchFamily="34" charset="-120"/>
              </a:rPr>
              <a:t>int(), float(), str()</a:t>
            </a:r>
            <a:pPr indent="0" marL="0">
              <a:buNone/>
            </a:pPr>
            <a:r>
              <a:rPr lang="en-US" sz="2800" dirty="0">
                <a:solidFill>
                  <a:srgbClr val="161A33"/>
                </a:solidFill>
                <a:latin typeface="Arial" pitchFamily="34" charset="0"/>
                <a:ea typeface="Arial" pitchFamily="34" charset="-122"/>
                <a:cs typeface="Arial" pitchFamily="34" charset="-120"/>
              </a:rPr>
              <a:t> to convert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Variables and Data Types: Beginner Lesson Slides</dc:title>
  <dc:subject>Beginner Python slides on variables and data types: naming rules, int, float, str, bool, None, list, tuple, dict and set, type(), dynamic typing and conversion, with tested code, notes and a quiz.</dc:subject>
  <dc:creator>LearnBySlides</dc:creator>
  <cp:lastModifiedBy>LearnBySlides</cp:lastModifiedBy>
  <cp:revision>1</cp:revision>
  <dcterms:created xsi:type="dcterms:W3CDTF">2026-09-30T15:05:09Z</dcterms:created>
  <dcterms:modified xsi:type="dcterms:W3CDTF">2026-09-30T15:05:09Z</dcterms:modified>
</cp:coreProperties>
</file>