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two glasses of squash, one with 1 part juice to 4 parts water and one with 2 parts juice to 8 parts water. Ask: which one is stronger? Collect votes. Tell students that by the end of the lesson they will be able to prove that the two drinks taste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objectives aloud. Tell students there is a five-question quiz at the end, and that one method, finding the value of one part, solves most problems in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write the ratio of students wearing glasses to students not wearing glasses in the room. Stress that the order of the words gives the order of the numbers. A common mistake is writing the parts the wrong way 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back to the starter: 2 : 8 simplifies to 1 : 4, so both drinks are the same strength. Ask: what is 15 : 25 in its simplest form? 3 : 5. Students often divide by a common factor that is not the highest, such as 6 : 4 from 12 : 8; ask them to keep going until no factor is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students write the ratio 3 : 2 as the fraction 3/2. Ask: if there are 3 red and 2 blue beads, what fraction is blue? 2/5, because the total is 5. Adding the parts of a ratio always gives the denominator.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a bar model with 7 equal boxes, 2 for the first person and 5 for the second. The most common mistake is dividing by 2 and by 5 instead of by the total 7. Always finish by checking that the shares add back to the amount.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problem gives one share, not the total, so we find one part from the share we know. Ask: how many children are in the club altogether? 9 parts × 5 = 45. Students who divide 20 by 9 have treated 20 as the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for unit rates they see in daily life: price per kilogram, kilometres per hour, pay per hour. Ask: what is the cost per litre if 5 litres of paint cost EUR 42? EUR 8.40. Watch for students who divide the wrong way, such as 2.5 ÷ 150.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we compare the same amount (100 g) of each. Ask: is the cheapest bag always the best value? No: the small bag costs less in total but more per 100 g. Also mention that a bigger bag is only better value if you use it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a graph of cost against number of notebooks at USD 1.50 each: the points lie on a straight line through the origin, and k = 1.50. Ask: what does the point (0, 0) mean here? Zero notebooks cost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both routes and let students choose. The unitary method always works; the scale factor is quicker when the numbers are friendly. A common error is additive thinking: 8 more biscuits so 8 more grams, giving 258 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divide cost by quantity for each pair. The notebooks give 1.50 every time; the taxi gives 5 and then 3.50. The fixed charge means the taxi graph is a straight line that does not pass through the origin.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 students that a scale has no units: both parts are in the same unit. Converting at the end is where most errors happen, so write the chain cm → m → km on the board. Ask: how long would a 2 km road be on that map? 8 cm.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one worked example of each mistake and ask students to find the error. The last one is the most important: equivalent ratios come from multiplying both parts by the same number, so 2 : 3 becomes 4 : 6, not 4 :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USD 25. There are 9 parts, one part is 45 ÷ 9 = USD 5, so Ben gets 5 × 5 = USD 25 and Ana gets USD 20. USD 20 is Ana's share, USD 9 is the number of parts, and USD 36 comes from working out four-fifths of 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one example for each bullet aloud, including the scale example from the previous slides. Then move to the five-question quiz on the page and set the worksheet for practice.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BS-TINT">
    <p:bg>
      <p:bgPr>
        <a:solidFill>
          <a:srgbClr val="F3F4F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4" name="Text 2"/>
          <p:cNvSpPr/>
          <p:nvPr>
            <p:ph type="title" hasCustomPrompt="1"/>
          </p:nvPr>
        </p:nvSpPr>
        <p:spPr>
          <a:xfrm>
            <a:off x="731520" y="5029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BS-EXAMPL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411480"/>
            <a:ext cx="2011680" cy="457200"/>
          </a:xfrm>
          <a:prstGeom prst="rect">
            <a:avLst/>
          </a:prstGeom>
          <a:solidFill>
            <a:srgbClr val="FF7A59"/>
          </a:solidFill>
          <a:ln/>
        </p:spPr>
      </p:sp>
      <p:sp>
        <p:nvSpPr>
          <p:cNvPr id="4" name="Text 2"/>
          <p:cNvSpPr/>
          <p:nvPr/>
        </p:nvSpPr>
        <p:spPr>
          <a:xfrm>
            <a:off x="731520" y="411480"/>
            <a:ext cx="2011680" cy="457200"/>
          </a:xfrm>
          <a:prstGeom prst="rect">
            <a:avLst/>
          </a:prstGeom>
          <a:noFill/>
          <a:ln/>
        </p:spPr>
        <p:txBody>
          <a:bodyPr wrap="square" rtlCol="0" anchor="ctr"/>
          <a:lstStyle/>
          <a:p>
            <a:pPr algn="ctr" indent="0" marL="0">
              <a:buNone/>
            </a:pPr>
            <a:r>
              <a:rPr lang="en-US" sz="1600" b="1" dirty="0">
                <a:solidFill>
                  <a:srgbClr val="3A1206"/>
                </a:solidFill>
                <a:latin typeface="Arial" pitchFamily="34" charset="0"/>
                <a:ea typeface="Arial" pitchFamily="34" charset="-122"/>
                <a:cs typeface="Arial" pitchFamily="34" charset="-120"/>
              </a:rPr>
              <a:t>EXAMPLE</a:t>
            </a:r>
            <a:endParaRPr lang="en-US" sz="1600" dirty="0"/>
          </a:p>
        </p:txBody>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960120"/>
            <a:ext cx="10698480" cy="914400"/>
          </a:xfrm>
          <a:prstGeom prst="rect">
            <a:avLst/>
          </a:prstGeom>
          <a:noFill/>
          <a:ln/>
        </p:spPr>
        <p:txBody>
          <a:bodyPr wrap="square" rtlCol="0"/>
          <a:lstStyle>
            <a:lvl1pPr indent="0" marL="0">
              <a:buNone/>
              <a:defRPr lang="en-US" sz="3400" b="1" dirty="0">
                <a:solidFill>
                  <a:srgbClr val="161A33"/>
                </a:solidFill>
                <a:latin typeface="Arial" pitchFamily="34" charset="0"/>
                <a:ea typeface="Arial" pitchFamily="34" charset="-122"/>
                <a:cs typeface="Arial" pitchFamily="34" charset="-120"/>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BS-QUIZ">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Shape 1"/>
          <p:cNvSpPr/>
          <p:nvPr/>
        </p:nvSpPr>
        <p:spPr>
          <a:xfrm>
            <a:off x="731520" y="502920"/>
            <a:ext cx="3657600" cy="548640"/>
          </a:xfrm>
          <a:prstGeom prst="rect">
            <a:avLst/>
          </a:prstGeom>
          <a:solidFill>
            <a:srgbClr val="FF7A59"/>
          </a:solidFill>
          <a:ln/>
        </p:spPr>
      </p:sp>
      <p:sp>
        <p:nvSpPr>
          <p:cNvPr id="4" name="Text 2"/>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Arial" pitchFamily="34" charset="0"/>
                <a:ea typeface="Arial" pitchFamily="34" charset="-122"/>
                <a:cs typeface="Arial" pitchFamily="34" charset="-120"/>
              </a:rPr>
              <a:t>learnbyslides.com · CC BY-NC 4.0</a:t>
            </a:r>
            <a:endParaRPr lang="en-US" sz="1100" dirty="0"/>
          </a:p>
        </p:txBody>
      </p:sp>
      <p:sp>
        <p:nvSpPr>
          <p:cNvPr id="5" name="Text 3"/>
          <p:cNvSpPr/>
          <p:nvPr>
            <p:ph type="title" hasCustomPrompt="1"/>
          </p:nvPr>
        </p:nvSpPr>
        <p:spPr>
          <a:xfrm>
            <a:off x="731520" y="502920"/>
            <a:ext cx="3657600" cy="548640"/>
          </a:xfrm>
          <a:prstGeom prst="rect">
            <a:avLst/>
          </a:prstGeom>
          <a:noFill/>
          <a:ln/>
        </p:spPr>
        <p:txBody>
          <a:bodyPr wrap="square" rtlCol="0"/>
          <a:lstStyle>
            <a:lvl1pPr algn="ctr" indent="0" marL="0">
              <a:buNone/>
              <a:defRPr lang="en-US" sz="1800" b="1" dirty="0">
                <a:solidFill>
                  <a:srgbClr val="3A1206"/>
                </a:solidFill>
                <a:latin typeface="Arial" pitchFamily="34" charset="0"/>
                <a:ea typeface="Arial" pitchFamily="34" charset="-122"/>
                <a:cs typeface="Arial" pitchFamily="34" charset="-120"/>
              </a:defRPr>
            </a:lvl1pPr>
          </a:lstStyle>
          <a:p>
            <a:pPr algn="ctr" indent="0" marL="0">
              <a:buNone/>
            </a:pPr>
            <a:endParaRPr lang="en-US" sz="1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BS-TITLE">
    <p:bg>
      <p:bgPr>
        <a:solidFill>
          <a:srgbClr val="3949AB"/>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FF7A59"/>
          </a:solidFill>
          <a:ln/>
        </p:spPr>
      </p:sp>
      <p:sp>
        <p:nvSpPr>
          <p:cNvPr id="3" name="Text 1"/>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Arial" pitchFamily="34" charset="0"/>
                <a:ea typeface="Arial" pitchFamily="34" charset="-122"/>
                <a:cs typeface="Arial" pitchFamily="34" charset="-120"/>
              </a:rPr>
              <a:t>LESSON SLIDES</a:t>
            </a:r>
            <a:endParaRPr lang="en-US" sz="1600" dirty="0"/>
          </a:p>
        </p:txBody>
      </p:sp>
      <p:sp>
        <p:nvSpPr>
          <p:cNvPr id="4" name="Shape 2"/>
          <p:cNvSpPr/>
          <p:nvPr/>
        </p:nvSpPr>
        <p:spPr>
          <a:xfrm>
            <a:off x="731520" y="5120640"/>
            <a:ext cx="1463040" cy="91440"/>
          </a:xfrm>
          <a:prstGeom prst="rect">
            <a:avLst/>
          </a:prstGeom>
          <a:solidFill>
            <a:srgbClr val="FF7A59"/>
          </a:solidFill>
          <a:ln/>
        </p:spPr>
      </p:sp>
      <p:sp>
        <p:nvSpPr>
          <p:cNvPr id="5" name="Text 3"/>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FFFFFF"/>
                </a:solidFill>
                <a:latin typeface="Arial" pitchFamily="34" charset="0"/>
                <a:ea typeface="Arial" pitchFamily="34" charset="-122"/>
                <a:cs typeface="Arial" pitchFamily="34" charset="-120"/>
              </a:rPr>
              <a:t>learnbyslides.com · CC BY-NC 4.0</a:t>
            </a:r>
            <a:endParaRPr lang="en-US" sz="1100" dirty="0"/>
          </a:p>
        </p:txBody>
      </p:sp>
      <p:sp>
        <p:nvSpPr>
          <p:cNvPr id="6" name="Text 4"/>
          <p:cNvSpPr/>
          <p:nvPr>
            <p:ph type="title" hasCustomPrompt="1"/>
          </p:nvPr>
        </p:nvSpPr>
        <p:spPr>
          <a:xfrm>
            <a:off x="731520" y="1737360"/>
            <a:ext cx="10698480" cy="2011680"/>
          </a:xfrm>
          <a:prstGeom prst="rect">
            <a:avLst/>
          </a:prstGeom>
          <a:noFill/>
          <a:ln/>
        </p:spPr>
        <p:txBody>
          <a:bodyPr wrap="square" rtlCol="0"/>
          <a:lstStyle>
            <a:lvl1pPr indent="0" marL="0">
              <a:buNone/>
              <a:defRPr lang="en-US" sz="5400" b="1" dirty="0">
                <a:solidFill>
                  <a:srgbClr val="FFFFFF"/>
                </a:solidFill>
                <a:latin typeface="Arial" pitchFamily="34" charset="0"/>
                <a:ea typeface="Arial" pitchFamily="34" charset="-122"/>
                <a:cs typeface="Arial" pitchFamily="34" charset="-120"/>
              </a:defRPr>
            </a:lvl1pPr>
          </a:lstStyle>
          <a:p>
            <a:pPr indent="0" marL="0">
              <a:buNone/>
            </a:pPr>
            <a:endParaRPr lang="en-US" sz="5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4"/>
          <p:cNvSpPr/>
          <p:nvPr>
            <p:ph type="title" hasCustomPrompt="1"/>
          </p:nvPr>
        </p:nvSpPr>
        <p:spPr>
          <a:xfrm>
            <a:off x="731520" y="1737360"/>
            <a:ext cx="10698480" cy="2011680"/>
          </a:xfrm>
          <a:prstGeom prst="rect">
            <a:avLst/>
          </a:prstGeom>
          <a:noFill/>
          <a:ln/>
        </p:spPr>
        <p:txBody>
          <a:bodyPr wrap="square" lIns="0" tIns="0" rIns="0" bIns="0" rtlCol="0" anchor="t">
            <a:normAutofit/>
          </a:bodyPr>
          <a:lstStyle/>
          <a:p>
            <a:pPr indent="0" marL="0">
              <a:buNone/>
            </a:pPr>
            <a:r>
              <a:rPr lang="en-US" sz="5400" b="1" dirty="0">
                <a:solidFill>
                  <a:srgbClr val="FFFFFF"/>
                </a:solidFill>
                <a:latin typeface="Arial" pitchFamily="34" charset="0"/>
                <a:ea typeface="Arial" pitchFamily="34" charset="-122"/>
                <a:cs typeface="Arial" pitchFamily="34" charset="-120"/>
              </a:rPr>
              <a:t>Ratio and Proportion</a:t>
            </a:r>
            <a:endParaRPr lang="en-US" sz="5400" dirty="0"/>
          </a:p>
        </p:txBody>
      </p:sp>
      <p:sp>
        <p:nvSpPr>
          <p:cNvPr id="4" name="Text 1"/>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Arial" pitchFamily="34" charset="0"/>
                <a:ea typeface="Arial" pitchFamily="34" charset="-122"/>
                <a:cs typeface="Arial" pitchFamily="34" charset="-120"/>
              </a:rPr>
              <a:t>Maths · Simplifying, sharing, unit rates, direct proportion and scale</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Write and simplify ratios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Explain how a ratio differs from a fraction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Share an amount in a given ratio</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unit rates and direct proportion</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Use scales on drawings and maps</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What is a ratio?</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ratio compares the sizes of quantities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12 red beads and 8 blue beads: red to blue is 12 : 8</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Order matters: blue to red is 8 : 12</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ratio can have three or more parts, such as 1 : 3 : 5</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Simplifying ratios</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Divide every part by the highest common factor</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12 : 8 → divide by 4 → 3 : 2</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Same units first: 40 cm : 2 m = 40 : 200 = 1 : 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Clear decimals: 1.5 : 2 → multiply by 2 → 3 : 4</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Ratio vs fraction</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Ratio: part to part</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Red : blue = 3 : 2</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Compares one part with another</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3 red beads for every 2 blue</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Fraction: part of the whole</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Red = 3/5 of the beads</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Compares one part with the total</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3 + 2 = 5 parts in the whole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Sharing in a ratio</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Share EUR 350 in the ratio 2 : 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Total parts: 2 + 5 = 7</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One part: 350 ÷ 7 = EUR 50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Shares: 2 × 50 = EUR 100 and 5 × 50 = EUR 250</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Check: 100 + 250 = 350</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Three parts, or one share known</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Share 72 kg in the ratio 1 : 3 : 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9 parts, so one part = 72 ÷ 9 = 8 kg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Shares: 8 kg, 24 kg and 40 kg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Boys : girls = 4 : 5 and there are 20 boys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One part = 20 ÷ 4 = 5, so 25 girls</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Unit rates: how much for one?</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 unit rate is an amount per one unit</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150 km in 2.5 hours: 150 ÷ 2.5 = 60 km/h</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USD 132 for 8 hours: 132 ÷ 8 = USD 16.50 per hour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Divide by the quantity you want one of</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Best buy: compare unit prices</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500 g of rice for GBP 2.40, or 750 g for GBP 3.45?</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Per 100 g: 2.40 ÷ 5 = GBP 0.48</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Per 100 g: 3.45 ÷ 7.5 = GBP 0.46</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The 750 g bag is better value</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Direct proportion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Both quantities change by the same factor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Double one and the other doubles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The ratio between them never changes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Equation: y = kx, where k is the unit rate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Graph: a straight line through (0, 0)</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The unitary method</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250 g of flour makes 10 biscuits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How much flour for 18 biscuits?</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One biscuit: 250 ÷ 10 = 25 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18 biscuits: 25 × 18 = 450 g</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Or scale up: 18 ÷ 10 = 1.8, and 250 × 1.8 = 450 g</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Proportional or not?</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F3F4F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Proportional</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3 notebooks cost USD 4.50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5 notebooks cost USD 7.50</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USD 1.50 each both times</a:t>
            </a:r>
            <a:endParaRPr lang="en-US" sz="24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3F4FB"/>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Arial" pitchFamily="34" charset="0"/>
                <a:ea typeface="Arial" pitchFamily="34" charset="-122"/>
                <a:cs typeface="Arial" pitchFamily="34" charset="-120"/>
              </a:rPr>
              <a:t>Not proportional</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Taxi: EUR 3 fixed charge plus EUR 2 per km</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1 km costs EUR 5, 2 km cost EUR 7</a:t>
            </a:r>
            <a:endParaRPr lang="en-US" sz="2400" dirty="0"/>
          </a:p>
          <a:p>
            <a:pPr marL="304800" indent="-304800">
              <a:spcAft>
                <a:spcPts val="1300"/>
              </a:spcAft>
              <a:buSzPct val="100000"/>
              <a:buChar char="•"/>
            </a:pPr>
            <a:r>
              <a:rPr lang="en-US" sz="2400" dirty="0">
                <a:solidFill>
                  <a:srgbClr val="161A33"/>
                </a:solidFill>
                <a:latin typeface="Arial" pitchFamily="34" charset="0"/>
                <a:ea typeface="Arial" pitchFamily="34" charset="-122"/>
                <a:cs typeface="Arial" pitchFamily="34" charset="-120"/>
              </a:rPr>
              <a:t>Double the distance, but not double the fare</a:t>
            </a:r>
            <a:endParaRPr lang="en-US" sz="24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4"/>
          <p:cNvSpPr/>
          <p:nvPr>
            <p:ph type="title" hasCustomPrompt="1"/>
          </p:nvPr>
        </p:nvSpPr>
        <p:spPr>
          <a:xfrm>
            <a:off x="731520" y="9601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Scale drawings and maps</a:t>
            </a:r>
            <a:endParaRPr lang="en-US" sz="3400" dirty="0"/>
          </a:p>
        </p:txBody>
      </p:sp>
      <p:sp>
        <p:nvSpPr>
          <p:cNvPr id="4" name="Shape 1"/>
          <p:cNvSpPr/>
          <p:nvPr/>
        </p:nvSpPr>
        <p:spPr>
          <a:xfrm>
            <a:off x="731520" y="2011680"/>
            <a:ext cx="109728" cy="3931920"/>
          </a:xfrm>
          <a:prstGeom prst="rect">
            <a:avLst/>
          </a:prstGeom>
          <a:solidFill>
            <a:srgbClr val="FF7A59"/>
          </a:solidFill>
          <a:ln w="12700">
            <a:solidFill>
              <a:srgbClr val="FF7A59"/>
            </a:solidFill>
            <a:prstDash val="solid"/>
          </a:ln>
        </p:spPr>
      </p:sp>
      <p:sp>
        <p:nvSpPr>
          <p:cNvPr id="5" name="Text 2"/>
          <p:cNvSpPr/>
          <p:nvPr/>
        </p:nvSpPr>
        <p:spPr>
          <a:xfrm>
            <a:off x="1005840" y="2011680"/>
            <a:ext cx="10332720" cy="3931920"/>
          </a:xfrm>
          <a:prstGeom prst="rect">
            <a:avLst/>
          </a:prstGeom>
          <a:noFill/>
          <a:ln/>
        </p:spPr>
        <p:txBody>
          <a:bodyPr wrap="square" rtlCol="0" anchor="t">
            <a:normAutofit/>
          </a:bodyPr>
          <a:lstStyle/>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Scale 1 : 50 means 1 cm on the plan is 50 cm in real life</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A 3.5 m wall: 350 cm ÷ 50 = 7 cm on the plan</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Map scale 1 : 25,000: 4 cm × 25,000 = 100,000 cm</a:t>
            </a:r>
            <a:endParaRPr lang="en-US" sz="2600" dirty="0"/>
          </a:p>
          <a:p>
            <a:pPr marL="304800" indent="-304800">
              <a:spcAft>
                <a:spcPts val="1400"/>
              </a:spcAft>
              <a:buSzPct val="100000"/>
              <a:buChar char="•"/>
            </a:pPr>
            <a:r>
              <a:rPr lang="en-US" sz="2600" dirty="0">
                <a:solidFill>
                  <a:srgbClr val="161A33"/>
                </a:solidFill>
                <a:latin typeface="Arial" pitchFamily="34" charset="0"/>
                <a:ea typeface="Arial" pitchFamily="34" charset="-122"/>
                <a:cs typeface="Arial" pitchFamily="34" charset="-120"/>
              </a:rPr>
              <a:t>100,000 cm = 1,000 m = 1 km</a:t>
            </a:r>
            <a:endParaRPr lang="en-US" sz="26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Common mistakes to avoid</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Writing the parts in the wrong order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Dividing by one part instead of the total parts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Mixing units, such as cm with m</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Adding instead of multiplying: 2 : 3 is not 4 : 5</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3"/>
          <p:cNvSpPr/>
          <p:nvPr>
            <p:ph type="title" hasCustomPrompt="1"/>
          </p:nvPr>
        </p:nvSpPr>
        <p:spPr>
          <a:xfrm>
            <a:off x="731520" y="502920"/>
            <a:ext cx="3657600" cy="548640"/>
          </a:xfrm>
          <a:prstGeom prst="rect">
            <a:avLst/>
          </a:prstGeom>
          <a:noFill/>
          <a:ln/>
        </p:spPr>
        <p:txBody>
          <a:bodyPr wrap="square" lIns="0" tIns="0" rIns="0" bIns="0" rtlCol="0" anchor="ctr">
            <a:normAutofit/>
          </a:bodyPr>
          <a:lstStyle/>
          <a:p>
            <a:pPr algn="ctr" indent="0" marL="0">
              <a:buNone/>
            </a:pPr>
            <a:r>
              <a:rPr lang="en-US" sz="1800" b="1" dirty="0">
                <a:solidFill>
                  <a:srgbClr val="3A1206"/>
                </a:solidFill>
                <a:latin typeface="Arial" pitchFamily="34" charset="0"/>
                <a:ea typeface="Arial" pitchFamily="34" charset="-122"/>
                <a:cs typeface="Arial"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Arial" pitchFamily="34" charset="0"/>
                <a:ea typeface="Arial" pitchFamily="34" charset="-122"/>
                <a:cs typeface="Arial" pitchFamily="34" charset="-120"/>
              </a:rPr>
              <a:t>Ana and Ben share USD 45 in the ratio 4 : 5. How much does Ben get?</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A.  </a:t>
            </a:r>
            <a:pPr indent="0" marL="0">
              <a:buNone/>
            </a:pPr>
            <a:r>
              <a:rPr lang="en-US" sz="2200" dirty="0">
                <a:solidFill>
                  <a:srgbClr val="161A33"/>
                </a:solidFill>
                <a:latin typeface="Arial" pitchFamily="34" charset="0"/>
                <a:ea typeface="Arial" pitchFamily="34" charset="-122"/>
                <a:cs typeface="Arial" pitchFamily="34" charset="-120"/>
              </a:rPr>
              <a:t>USD 25</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B.  </a:t>
            </a:r>
            <a:pPr indent="0" marL="0">
              <a:buNone/>
            </a:pPr>
            <a:r>
              <a:rPr lang="en-US" sz="2200" dirty="0">
                <a:solidFill>
                  <a:srgbClr val="161A33"/>
                </a:solidFill>
                <a:latin typeface="Arial" pitchFamily="34" charset="0"/>
                <a:ea typeface="Arial" pitchFamily="34" charset="-122"/>
                <a:cs typeface="Arial" pitchFamily="34" charset="-120"/>
              </a:rPr>
              <a:t>USD 20</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C.  </a:t>
            </a:r>
            <a:pPr indent="0" marL="0">
              <a:buNone/>
            </a:pPr>
            <a:r>
              <a:rPr lang="en-US" sz="2200" dirty="0">
                <a:solidFill>
                  <a:srgbClr val="161A33"/>
                </a:solidFill>
                <a:latin typeface="Arial" pitchFamily="34" charset="0"/>
                <a:ea typeface="Arial" pitchFamily="34" charset="-122"/>
                <a:cs typeface="Arial" pitchFamily="34" charset="-120"/>
              </a:rPr>
              <a:t>USD 9</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b="1" dirty="0">
                <a:solidFill>
                  <a:srgbClr val="161A33"/>
                </a:solidFill>
                <a:latin typeface="Arial" pitchFamily="34" charset="0"/>
                <a:ea typeface="Arial" pitchFamily="34" charset="-122"/>
                <a:cs typeface="Arial" pitchFamily="34" charset="-120"/>
              </a:rPr>
              <a:t>D.  </a:t>
            </a:r>
            <a:pPr indent="0" marL="0">
              <a:buNone/>
            </a:pPr>
            <a:r>
              <a:rPr lang="en-US" sz="2200" dirty="0">
                <a:solidFill>
                  <a:srgbClr val="161A33"/>
                </a:solidFill>
                <a:latin typeface="Arial" pitchFamily="34" charset="0"/>
                <a:ea typeface="Arial" pitchFamily="34" charset="-122"/>
                <a:cs typeface="Arial" pitchFamily="34" charset="-120"/>
              </a:rPr>
              <a:t>USD 36</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2"/>
          <p:cNvSpPr/>
          <p:nvPr>
            <p:ph type="title" hasCustomPrompt="1"/>
          </p:nvPr>
        </p:nvSpPr>
        <p:spPr>
          <a:xfrm>
            <a:off x="731520" y="502920"/>
            <a:ext cx="10698480" cy="914400"/>
          </a:xfrm>
          <a:prstGeom prst="rect">
            <a:avLst/>
          </a:prstGeom>
          <a:noFill/>
          <a:ln/>
        </p:spPr>
        <p:txBody>
          <a:bodyPr wrap="square" lIns="0" tIns="0" rIns="0" bIns="0" rtlCol="0" anchor="t">
            <a:normAutofit/>
          </a:bodyPr>
          <a:lstStyle/>
          <a:p>
            <a:pPr indent="0" marL="0">
              <a:buNone/>
            </a:pPr>
            <a:r>
              <a:rPr lang="en-US" sz="3400" b="1" dirty="0">
                <a:solidFill>
                  <a:srgbClr val="161A33"/>
                </a:solidFill>
                <a:latin typeface="Arial" pitchFamily="34" charset="0"/>
                <a:ea typeface="Arial" pitchFamily="34" charset="-122"/>
                <a:cs typeface="Arial"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Simplify a ratio by dividing by the highest common factor</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Ratio is part to part; fraction is part to whole</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Sharing: total parts, one part, then multiply</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Unit rate = amount for one; compare unit prices</a:t>
            </a:r>
            <a:endParaRPr lang="en-US" sz="2800" dirty="0"/>
          </a:p>
          <a:p>
            <a:pPr marL="304800" indent="-304800">
              <a:spcAft>
                <a:spcPts val="1500"/>
              </a:spcAft>
              <a:buSzPct val="100000"/>
              <a:buChar char="•"/>
            </a:pPr>
            <a:r>
              <a:rPr lang="en-US" sz="2800" dirty="0">
                <a:solidFill>
                  <a:srgbClr val="161A33"/>
                </a:solidFill>
                <a:latin typeface="Arial" pitchFamily="34" charset="0"/>
                <a:ea typeface="Arial" pitchFamily="34" charset="-122"/>
                <a:cs typeface="Arial" pitchFamily="34" charset="-120"/>
              </a:rPr>
              <a:t>Direct proportion: same factor, straight line through (0, 0)</a:t>
            </a:r>
            <a:endParaRPr lang="en-US" sz="28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Arial"/>
                <a:ea typeface="Arial"/>
                <a:cs typeface="Aria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Ratio and Proportion: Lesson Slides &amp; Worksheet</dc:title>
  <dc:subject>Ready-to-teach maths slides for ages 11–14 on ratio and proportion: writing and simplifying ratios, ratio vs fraction, sharing in a ratio, unit rates and best buys, direct proportion and scale drawings and maps, with speaker notes and a quiz.</dc:subject>
  <dc:creator>LearnBySlides</dc:creator>
  <cp:lastModifiedBy>LearnBySlides</cp:lastModifiedBy>
  <cp:revision>1</cp:revision>
  <dcterms:created xsi:type="dcterms:W3CDTF">2026-10-01T09:59:26Z</dcterms:created>
  <dcterms:modified xsi:type="dcterms:W3CDTF">2026-10-01T09:59:26Z</dcterms:modified>
</cp:coreProperties>
</file>